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27"/>
  </p:notesMasterIdLst>
  <p:sldIdLst>
    <p:sldId id="256" r:id="rId2"/>
    <p:sldId id="257" r:id="rId3"/>
    <p:sldId id="259" r:id="rId4"/>
    <p:sldId id="284" r:id="rId5"/>
    <p:sldId id="277" r:id="rId6"/>
    <p:sldId id="275" r:id="rId7"/>
    <p:sldId id="282" r:id="rId8"/>
    <p:sldId id="283" r:id="rId9"/>
    <p:sldId id="261" r:id="rId10"/>
    <p:sldId id="262" r:id="rId11"/>
    <p:sldId id="278" r:id="rId12"/>
    <p:sldId id="266" r:id="rId13"/>
    <p:sldId id="292" r:id="rId14"/>
    <p:sldId id="285" r:id="rId15"/>
    <p:sldId id="267" r:id="rId16"/>
    <p:sldId id="286" r:id="rId17"/>
    <p:sldId id="287" r:id="rId18"/>
    <p:sldId id="291" r:id="rId19"/>
    <p:sldId id="270" r:id="rId20"/>
    <p:sldId id="288" r:id="rId21"/>
    <p:sldId id="289" r:id="rId22"/>
    <p:sldId id="290" r:id="rId23"/>
    <p:sldId id="274" r:id="rId24"/>
    <p:sldId id="276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081" autoAdjust="0"/>
  </p:normalViewPr>
  <p:slideViewPr>
    <p:cSldViewPr snapToGrid="0">
      <p:cViewPr varScale="1">
        <p:scale>
          <a:sx n="47" d="100"/>
          <a:sy n="47" d="100"/>
        </p:scale>
        <p:origin x="2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09005D-E49F-4E44-BC24-4C06443FB6E3}" type="doc">
      <dgm:prSet loTypeId="urn:microsoft.com/office/officeart/2005/8/layout/matrix3" loCatId="matrix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5ABB199D-8AA2-499C-AC3A-306734E98449}">
      <dgm:prSet/>
      <dgm:spPr/>
      <dgm:t>
        <a:bodyPr/>
        <a:lstStyle/>
        <a:p>
          <a:r>
            <a:rPr lang="en-US" dirty="0"/>
            <a:t>Detects the sign performed by deaf person through camera</a:t>
          </a:r>
        </a:p>
      </dgm:t>
    </dgm:pt>
    <dgm:pt modelId="{7E86761A-1F46-4FAF-8F68-0930CAF73ED2}" type="parTrans" cxnId="{E80264BD-AA2D-4173-BFDF-86BC54A1D78C}">
      <dgm:prSet/>
      <dgm:spPr/>
      <dgm:t>
        <a:bodyPr/>
        <a:lstStyle/>
        <a:p>
          <a:endParaRPr lang="en-US"/>
        </a:p>
      </dgm:t>
    </dgm:pt>
    <dgm:pt modelId="{74519E71-1BC8-4666-BD9F-C06C7AA9561D}" type="sibTrans" cxnId="{E80264BD-AA2D-4173-BFDF-86BC54A1D78C}">
      <dgm:prSet/>
      <dgm:spPr/>
      <dgm:t>
        <a:bodyPr/>
        <a:lstStyle/>
        <a:p>
          <a:endParaRPr lang="en-US"/>
        </a:p>
      </dgm:t>
    </dgm:pt>
    <dgm:pt modelId="{0336138A-F520-4287-B653-89B2297C7E09}">
      <dgm:prSet/>
      <dgm:spPr/>
      <dgm:t>
        <a:bodyPr/>
        <a:lstStyle/>
        <a:p>
          <a:r>
            <a:rPr lang="en-US" dirty="0"/>
            <a:t>Translating signs into equivalent English sentence.</a:t>
          </a:r>
        </a:p>
      </dgm:t>
    </dgm:pt>
    <dgm:pt modelId="{42EBDE84-0142-4B52-B822-AE96B292B280}" type="parTrans" cxnId="{EA0A6006-0ABA-4A9C-A8CC-EF2B9A9CE683}">
      <dgm:prSet/>
      <dgm:spPr/>
      <dgm:t>
        <a:bodyPr/>
        <a:lstStyle/>
        <a:p>
          <a:endParaRPr lang="en-US"/>
        </a:p>
      </dgm:t>
    </dgm:pt>
    <dgm:pt modelId="{64123849-1B20-47A2-976E-CB6FADD75B01}" type="sibTrans" cxnId="{EA0A6006-0ABA-4A9C-A8CC-EF2B9A9CE683}">
      <dgm:prSet/>
      <dgm:spPr/>
      <dgm:t>
        <a:bodyPr/>
        <a:lstStyle/>
        <a:p>
          <a:endParaRPr lang="en-US"/>
        </a:p>
      </dgm:t>
    </dgm:pt>
    <dgm:pt modelId="{DD3E5B4C-2B7D-4ACD-AB4C-8FF880087FF6}">
      <dgm:prSet/>
      <dgm:spPr/>
      <dgm:t>
        <a:bodyPr/>
        <a:lstStyle/>
        <a:p>
          <a:r>
            <a:rPr lang="en-US" dirty="0"/>
            <a:t>Abled person typing the English sentence for translation.</a:t>
          </a:r>
        </a:p>
      </dgm:t>
    </dgm:pt>
    <dgm:pt modelId="{6BDFF61C-9C09-4803-93E3-BD11FBAEF009}" type="parTrans" cxnId="{D0E576B7-1F9A-4F72-A4A3-6610AA3619B6}">
      <dgm:prSet/>
      <dgm:spPr/>
      <dgm:t>
        <a:bodyPr/>
        <a:lstStyle/>
        <a:p>
          <a:endParaRPr lang="en-US"/>
        </a:p>
      </dgm:t>
    </dgm:pt>
    <dgm:pt modelId="{2E840922-7DC4-467F-BB7B-6AD3B71D03DA}" type="sibTrans" cxnId="{D0E576B7-1F9A-4F72-A4A3-6610AA3619B6}">
      <dgm:prSet/>
      <dgm:spPr/>
      <dgm:t>
        <a:bodyPr/>
        <a:lstStyle/>
        <a:p>
          <a:endParaRPr lang="en-US"/>
        </a:p>
      </dgm:t>
    </dgm:pt>
    <dgm:pt modelId="{B2B69770-104D-4F7A-96A5-821C9C64B854}">
      <dgm:prSet/>
      <dgm:spPr/>
      <dgm:t>
        <a:bodyPr/>
        <a:lstStyle/>
        <a:p>
          <a:r>
            <a:rPr lang="en-US" dirty="0"/>
            <a:t>English sentence converted into corresponding signs and displayed on screen.</a:t>
          </a:r>
        </a:p>
      </dgm:t>
    </dgm:pt>
    <dgm:pt modelId="{DCE080BB-47F3-490C-BD53-0D67F1709CFB}" type="parTrans" cxnId="{CA77C983-F2B7-44F1-B58E-1C6DFE230D1A}">
      <dgm:prSet/>
      <dgm:spPr/>
      <dgm:t>
        <a:bodyPr/>
        <a:lstStyle/>
        <a:p>
          <a:endParaRPr lang="en-US"/>
        </a:p>
      </dgm:t>
    </dgm:pt>
    <dgm:pt modelId="{39E34E46-7028-460B-9B8E-F39C0DC19ADC}" type="sibTrans" cxnId="{CA77C983-F2B7-44F1-B58E-1C6DFE230D1A}">
      <dgm:prSet/>
      <dgm:spPr/>
      <dgm:t>
        <a:bodyPr/>
        <a:lstStyle/>
        <a:p>
          <a:endParaRPr lang="en-US"/>
        </a:p>
      </dgm:t>
    </dgm:pt>
    <dgm:pt modelId="{DE407D29-CF5F-4C4E-949B-BC52AC0E6447}" type="pres">
      <dgm:prSet presAssocID="{3409005D-E49F-4E44-BC24-4C06443FB6E3}" presName="matrix" presStyleCnt="0">
        <dgm:presLayoutVars>
          <dgm:chMax val="1"/>
          <dgm:dir/>
          <dgm:resizeHandles val="exact"/>
        </dgm:presLayoutVars>
      </dgm:prSet>
      <dgm:spPr/>
    </dgm:pt>
    <dgm:pt modelId="{11FE92A4-712C-4B48-B30C-B05356E99697}" type="pres">
      <dgm:prSet presAssocID="{3409005D-E49F-4E44-BC24-4C06443FB6E3}" presName="diamond" presStyleLbl="bgShp" presStyleIdx="0" presStyleCnt="1"/>
      <dgm:spPr/>
    </dgm:pt>
    <dgm:pt modelId="{F6903068-2490-4547-902C-95D789EC9CE2}" type="pres">
      <dgm:prSet presAssocID="{3409005D-E49F-4E44-BC24-4C06443FB6E3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0834A3D-AF8A-4F69-8748-7C6DEF7AA589}" type="pres">
      <dgm:prSet presAssocID="{3409005D-E49F-4E44-BC24-4C06443FB6E3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6B37AE7-AF3F-451C-ADF3-8CF4DAD4B27C}" type="pres">
      <dgm:prSet presAssocID="{3409005D-E49F-4E44-BC24-4C06443FB6E3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EDE5CAE-B5EF-49B7-B365-AB710DCD9C78}" type="pres">
      <dgm:prSet presAssocID="{3409005D-E49F-4E44-BC24-4C06443FB6E3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A0A6006-0ABA-4A9C-A8CC-EF2B9A9CE683}" srcId="{3409005D-E49F-4E44-BC24-4C06443FB6E3}" destId="{0336138A-F520-4287-B653-89B2297C7E09}" srcOrd="1" destOrd="0" parTransId="{42EBDE84-0142-4B52-B822-AE96B292B280}" sibTransId="{64123849-1B20-47A2-976E-CB6FADD75B01}"/>
    <dgm:cxn modelId="{B04DD30F-92BF-4BA2-8627-3F32571C15FC}" type="presOf" srcId="{5ABB199D-8AA2-499C-AC3A-306734E98449}" destId="{F6903068-2490-4547-902C-95D789EC9CE2}" srcOrd="0" destOrd="0" presId="urn:microsoft.com/office/officeart/2005/8/layout/matrix3"/>
    <dgm:cxn modelId="{789E6363-F293-41FA-A7BB-36DA5A877D56}" type="presOf" srcId="{B2B69770-104D-4F7A-96A5-821C9C64B854}" destId="{FEDE5CAE-B5EF-49B7-B365-AB710DCD9C78}" srcOrd="0" destOrd="0" presId="urn:microsoft.com/office/officeart/2005/8/layout/matrix3"/>
    <dgm:cxn modelId="{F9DB7864-7B09-4E45-B2C4-0D681D865E8C}" type="presOf" srcId="{0336138A-F520-4287-B653-89B2297C7E09}" destId="{30834A3D-AF8A-4F69-8748-7C6DEF7AA589}" srcOrd="0" destOrd="0" presId="urn:microsoft.com/office/officeart/2005/8/layout/matrix3"/>
    <dgm:cxn modelId="{64054C6C-87B2-4951-B123-197FD5965CE8}" type="presOf" srcId="{3409005D-E49F-4E44-BC24-4C06443FB6E3}" destId="{DE407D29-CF5F-4C4E-949B-BC52AC0E6447}" srcOrd="0" destOrd="0" presId="urn:microsoft.com/office/officeart/2005/8/layout/matrix3"/>
    <dgm:cxn modelId="{983E7654-5D75-4D9D-A5B9-C78F09E023C2}" type="presOf" srcId="{DD3E5B4C-2B7D-4ACD-AB4C-8FF880087FF6}" destId="{66B37AE7-AF3F-451C-ADF3-8CF4DAD4B27C}" srcOrd="0" destOrd="0" presId="urn:microsoft.com/office/officeart/2005/8/layout/matrix3"/>
    <dgm:cxn modelId="{CA77C983-F2B7-44F1-B58E-1C6DFE230D1A}" srcId="{3409005D-E49F-4E44-BC24-4C06443FB6E3}" destId="{B2B69770-104D-4F7A-96A5-821C9C64B854}" srcOrd="3" destOrd="0" parTransId="{DCE080BB-47F3-490C-BD53-0D67F1709CFB}" sibTransId="{39E34E46-7028-460B-9B8E-F39C0DC19ADC}"/>
    <dgm:cxn modelId="{D0E576B7-1F9A-4F72-A4A3-6610AA3619B6}" srcId="{3409005D-E49F-4E44-BC24-4C06443FB6E3}" destId="{DD3E5B4C-2B7D-4ACD-AB4C-8FF880087FF6}" srcOrd="2" destOrd="0" parTransId="{6BDFF61C-9C09-4803-93E3-BD11FBAEF009}" sibTransId="{2E840922-7DC4-467F-BB7B-6AD3B71D03DA}"/>
    <dgm:cxn modelId="{E80264BD-AA2D-4173-BFDF-86BC54A1D78C}" srcId="{3409005D-E49F-4E44-BC24-4C06443FB6E3}" destId="{5ABB199D-8AA2-499C-AC3A-306734E98449}" srcOrd="0" destOrd="0" parTransId="{7E86761A-1F46-4FAF-8F68-0930CAF73ED2}" sibTransId="{74519E71-1BC8-4666-BD9F-C06C7AA9561D}"/>
    <dgm:cxn modelId="{A966043B-E712-4661-9A8B-91B446CC3F07}" type="presParOf" srcId="{DE407D29-CF5F-4C4E-949B-BC52AC0E6447}" destId="{11FE92A4-712C-4B48-B30C-B05356E99697}" srcOrd="0" destOrd="0" presId="urn:microsoft.com/office/officeart/2005/8/layout/matrix3"/>
    <dgm:cxn modelId="{7225EE42-AF50-409C-B42B-6D29923CF3CD}" type="presParOf" srcId="{DE407D29-CF5F-4C4E-949B-BC52AC0E6447}" destId="{F6903068-2490-4547-902C-95D789EC9CE2}" srcOrd="1" destOrd="0" presId="urn:microsoft.com/office/officeart/2005/8/layout/matrix3"/>
    <dgm:cxn modelId="{27A9BE58-F24D-46C0-95E7-3665A469EF86}" type="presParOf" srcId="{DE407D29-CF5F-4C4E-949B-BC52AC0E6447}" destId="{30834A3D-AF8A-4F69-8748-7C6DEF7AA589}" srcOrd="2" destOrd="0" presId="urn:microsoft.com/office/officeart/2005/8/layout/matrix3"/>
    <dgm:cxn modelId="{54FF013F-D6B2-4AAB-AAE3-839F001F12B9}" type="presParOf" srcId="{DE407D29-CF5F-4C4E-949B-BC52AC0E6447}" destId="{66B37AE7-AF3F-451C-ADF3-8CF4DAD4B27C}" srcOrd="3" destOrd="0" presId="urn:microsoft.com/office/officeart/2005/8/layout/matrix3"/>
    <dgm:cxn modelId="{24D447C4-E02C-4DCB-8A78-D12CD6A4CA63}" type="presParOf" srcId="{DE407D29-CF5F-4C4E-949B-BC52AC0E6447}" destId="{FEDE5CAE-B5EF-49B7-B365-AB710DCD9C7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71F3C8-137D-40E2-A28A-7ADF16E155F8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B0ADC0B-525D-4C53-970F-3B6E0DCA983B}">
      <dgm:prSet/>
      <dgm:spPr/>
      <dgm:t>
        <a:bodyPr/>
        <a:lstStyle/>
        <a:p>
          <a:r>
            <a:rPr lang="en-US"/>
            <a:t>Augmented reality app that converts sign to speech and vice versa.</a:t>
          </a:r>
        </a:p>
      </dgm:t>
    </dgm:pt>
    <dgm:pt modelId="{0ABD0F3C-AA9B-47E6-9A1F-5FDC54E4BDA5}" type="parTrans" cxnId="{EEAC9390-FF8D-4C2D-855C-BFBA140235A8}">
      <dgm:prSet/>
      <dgm:spPr/>
      <dgm:t>
        <a:bodyPr/>
        <a:lstStyle/>
        <a:p>
          <a:endParaRPr lang="en-US"/>
        </a:p>
      </dgm:t>
    </dgm:pt>
    <dgm:pt modelId="{33C83D84-5C1C-440C-8A1C-BE085B812F3A}" type="sibTrans" cxnId="{EEAC9390-FF8D-4C2D-855C-BFBA140235A8}">
      <dgm:prSet/>
      <dgm:spPr/>
      <dgm:t>
        <a:bodyPr/>
        <a:lstStyle/>
        <a:p>
          <a:endParaRPr lang="en-US"/>
        </a:p>
      </dgm:t>
    </dgm:pt>
    <dgm:pt modelId="{7573A385-BDAD-4DDC-BEC1-96110382053A}">
      <dgm:prSet/>
      <dgm:spPr/>
      <dgm:t>
        <a:bodyPr/>
        <a:lstStyle/>
        <a:p>
          <a:r>
            <a:rPr lang="en-US"/>
            <a:t>Not publicly available.</a:t>
          </a:r>
        </a:p>
      </dgm:t>
    </dgm:pt>
    <dgm:pt modelId="{C1C06D86-93EC-41E6-BD09-335EFD968D6A}" type="parTrans" cxnId="{A29EBB4B-AE8B-4279-A490-4BB6E6CAD6AE}">
      <dgm:prSet/>
      <dgm:spPr/>
      <dgm:t>
        <a:bodyPr/>
        <a:lstStyle/>
        <a:p>
          <a:endParaRPr lang="en-US"/>
        </a:p>
      </dgm:t>
    </dgm:pt>
    <dgm:pt modelId="{1AA3B57F-9CD1-48FB-8792-CBEF8773DEDD}" type="sibTrans" cxnId="{A29EBB4B-AE8B-4279-A490-4BB6E6CAD6AE}">
      <dgm:prSet/>
      <dgm:spPr/>
      <dgm:t>
        <a:bodyPr/>
        <a:lstStyle/>
        <a:p>
          <a:endParaRPr lang="en-US"/>
        </a:p>
      </dgm:t>
    </dgm:pt>
    <dgm:pt modelId="{A226A4DB-FD40-4BAD-AA6C-6A29ACB77594}">
      <dgm:prSet/>
      <dgm:spPr/>
      <dgm:t>
        <a:bodyPr/>
        <a:lstStyle/>
        <a:p>
          <a:r>
            <a:rPr lang="en-US"/>
            <a:t>Only makes doctors appointments.</a:t>
          </a:r>
        </a:p>
      </dgm:t>
    </dgm:pt>
    <dgm:pt modelId="{3B3107F0-80F5-4776-8291-CDFC89AB1548}" type="parTrans" cxnId="{8DDCC406-5530-4E46-8E60-B4A60D570F02}">
      <dgm:prSet/>
      <dgm:spPr/>
      <dgm:t>
        <a:bodyPr/>
        <a:lstStyle/>
        <a:p>
          <a:endParaRPr lang="en-US"/>
        </a:p>
      </dgm:t>
    </dgm:pt>
    <dgm:pt modelId="{63F2E0BB-AC86-4A75-96C0-A6716147D35F}" type="sibTrans" cxnId="{8DDCC406-5530-4E46-8E60-B4A60D570F02}">
      <dgm:prSet/>
      <dgm:spPr/>
      <dgm:t>
        <a:bodyPr/>
        <a:lstStyle/>
        <a:p>
          <a:endParaRPr lang="en-US"/>
        </a:p>
      </dgm:t>
    </dgm:pt>
    <dgm:pt modelId="{11E23E44-82F7-4F3F-8940-05BCE892F82B}">
      <dgm:prSet/>
      <dgm:spPr/>
      <dgm:t>
        <a:bodyPr/>
        <a:lstStyle/>
        <a:p>
          <a:r>
            <a:rPr lang="en-US"/>
            <a:t>KinTrans</a:t>
          </a:r>
        </a:p>
      </dgm:t>
    </dgm:pt>
    <dgm:pt modelId="{49899C4B-7754-4E51-BE0C-988D15D6518E}" type="parTrans" cxnId="{B5CFD88F-0C33-4D32-B0CE-94018F25D988}">
      <dgm:prSet/>
      <dgm:spPr/>
      <dgm:t>
        <a:bodyPr/>
        <a:lstStyle/>
        <a:p>
          <a:endParaRPr lang="en-US"/>
        </a:p>
      </dgm:t>
    </dgm:pt>
    <dgm:pt modelId="{44B8FF95-1D99-4E1A-BD74-7C532F146A52}" type="sibTrans" cxnId="{B5CFD88F-0C33-4D32-B0CE-94018F25D988}">
      <dgm:prSet/>
      <dgm:spPr/>
      <dgm:t>
        <a:bodyPr/>
        <a:lstStyle/>
        <a:p>
          <a:endParaRPr lang="en-US"/>
        </a:p>
      </dgm:t>
    </dgm:pt>
    <dgm:pt modelId="{D3FBC785-2B62-4662-AA16-B9358A95D1E5}">
      <dgm:prSet/>
      <dgm:spPr/>
      <dgm:t>
        <a:bodyPr/>
        <a:lstStyle/>
        <a:p>
          <a:r>
            <a:rPr lang="en-US"/>
            <a:t>Uses stationed camera for recognition.</a:t>
          </a:r>
        </a:p>
      </dgm:t>
    </dgm:pt>
    <dgm:pt modelId="{421F46AD-D65F-4CEC-BB34-EB639310EE9F}" type="parTrans" cxnId="{0E8269BA-3FC8-44B9-8C7F-1578CCCB86FD}">
      <dgm:prSet/>
      <dgm:spPr/>
      <dgm:t>
        <a:bodyPr/>
        <a:lstStyle/>
        <a:p>
          <a:endParaRPr lang="en-US"/>
        </a:p>
      </dgm:t>
    </dgm:pt>
    <dgm:pt modelId="{535E49A4-2B63-4C23-872B-7A0B0EB93EFA}" type="sibTrans" cxnId="{0E8269BA-3FC8-44B9-8C7F-1578CCCB86FD}">
      <dgm:prSet/>
      <dgm:spPr/>
      <dgm:t>
        <a:bodyPr/>
        <a:lstStyle/>
        <a:p>
          <a:endParaRPr lang="en-US"/>
        </a:p>
      </dgm:t>
    </dgm:pt>
    <dgm:pt modelId="{754E1C3B-029D-488D-A462-743200C6294C}">
      <dgm:prSet/>
      <dgm:spPr/>
      <dgm:t>
        <a:bodyPr/>
        <a:lstStyle/>
        <a:p>
          <a:r>
            <a:rPr lang="en-IE"/>
            <a:t>SignAll</a:t>
          </a:r>
          <a:endParaRPr lang="en-US"/>
        </a:p>
      </dgm:t>
    </dgm:pt>
    <dgm:pt modelId="{44D04D91-C89E-430A-9060-450414B8E51F}" type="parTrans" cxnId="{6B5938B3-C1C0-4194-9FFA-2D9229FA1F31}">
      <dgm:prSet/>
      <dgm:spPr/>
      <dgm:t>
        <a:bodyPr/>
        <a:lstStyle/>
        <a:p>
          <a:endParaRPr lang="en-US"/>
        </a:p>
      </dgm:t>
    </dgm:pt>
    <dgm:pt modelId="{91EB4031-CA2D-4360-BE0C-5FD5539FC56B}" type="sibTrans" cxnId="{6B5938B3-C1C0-4194-9FFA-2D9229FA1F31}">
      <dgm:prSet/>
      <dgm:spPr/>
      <dgm:t>
        <a:bodyPr/>
        <a:lstStyle/>
        <a:p>
          <a:endParaRPr lang="en-US"/>
        </a:p>
      </dgm:t>
    </dgm:pt>
    <dgm:pt modelId="{ABF06CAF-F1C7-4829-876F-969D4D857DED}">
      <dgm:prSet/>
      <dgm:spPr/>
      <dgm:t>
        <a:bodyPr/>
        <a:lstStyle/>
        <a:p>
          <a:r>
            <a:rPr lang="en-IE"/>
            <a:t>Uses 4 cameras and installed in a booth.</a:t>
          </a:r>
          <a:endParaRPr lang="en-US"/>
        </a:p>
      </dgm:t>
    </dgm:pt>
    <dgm:pt modelId="{817CA1BF-4CE7-4A34-8747-A424EA98FEC9}" type="parTrans" cxnId="{FE367CDE-0EBD-4738-9AFE-8B2C61E20271}">
      <dgm:prSet/>
      <dgm:spPr/>
      <dgm:t>
        <a:bodyPr/>
        <a:lstStyle/>
        <a:p>
          <a:endParaRPr lang="en-US"/>
        </a:p>
      </dgm:t>
    </dgm:pt>
    <dgm:pt modelId="{49A5A5D6-660B-43B9-ABDC-3CFF183ECF54}" type="sibTrans" cxnId="{FE367CDE-0EBD-4738-9AFE-8B2C61E20271}">
      <dgm:prSet/>
      <dgm:spPr/>
      <dgm:t>
        <a:bodyPr/>
        <a:lstStyle/>
        <a:p>
          <a:endParaRPr lang="en-US"/>
        </a:p>
      </dgm:t>
    </dgm:pt>
    <dgm:pt modelId="{61DED668-A4D9-47C6-A0B4-4495B7470F1E}" type="pres">
      <dgm:prSet presAssocID="{B471F3C8-137D-40E2-A28A-7ADF16E155F8}" presName="linear" presStyleCnt="0">
        <dgm:presLayoutVars>
          <dgm:dir/>
          <dgm:animLvl val="lvl"/>
          <dgm:resizeHandles val="exact"/>
        </dgm:presLayoutVars>
      </dgm:prSet>
      <dgm:spPr/>
    </dgm:pt>
    <dgm:pt modelId="{7DBA8065-6EBE-45DA-98A9-EF916120018C}" type="pres">
      <dgm:prSet presAssocID="{CB0ADC0B-525D-4C53-970F-3B6E0DCA983B}" presName="parentLin" presStyleCnt="0"/>
      <dgm:spPr/>
    </dgm:pt>
    <dgm:pt modelId="{1B217526-F2FD-4945-9616-A7A6EA1AD685}" type="pres">
      <dgm:prSet presAssocID="{CB0ADC0B-525D-4C53-970F-3B6E0DCA983B}" presName="parentLeftMargin" presStyleLbl="node1" presStyleIdx="0" presStyleCnt="3"/>
      <dgm:spPr/>
    </dgm:pt>
    <dgm:pt modelId="{823C9856-25D5-4B1D-A4EE-F4AA0D8EC42E}" type="pres">
      <dgm:prSet presAssocID="{CB0ADC0B-525D-4C53-970F-3B6E0DCA983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022EA57-B08E-40B1-B18F-C8500AA42800}" type="pres">
      <dgm:prSet presAssocID="{CB0ADC0B-525D-4C53-970F-3B6E0DCA983B}" presName="negativeSpace" presStyleCnt="0"/>
      <dgm:spPr/>
    </dgm:pt>
    <dgm:pt modelId="{70DE5C1F-CD24-4323-9DA1-2F4733A43EF2}" type="pres">
      <dgm:prSet presAssocID="{CB0ADC0B-525D-4C53-970F-3B6E0DCA983B}" presName="childText" presStyleLbl="conFgAcc1" presStyleIdx="0" presStyleCnt="3">
        <dgm:presLayoutVars>
          <dgm:bulletEnabled val="1"/>
        </dgm:presLayoutVars>
      </dgm:prSet>
      <dgm:spPr/>
    </dgm:pt>
    <dgm:pt modelId="{7ADCF612-D16D-42F9-A881-19CAD024860B}" type="pres">
      <dgm:prSet presAssocID="{33C83D84-5C1C-440C-8A1C-BE085B812F3A}" presName="spaceBetweenRectangles" presStyleCnt="0"/>
      <dgm:spPr/>
    </dgm:pt>
    <dgm:pt modelId="{1257ED87-7E97-48D4-A9C9-554F90DB7984}" type="pres">
      <dgm:prSet presAssocID="{11E23E44-82F7-4F3F-8940-05BCE892F82B}" presName="parentLin" presStyleCnt="0"/>
      <dgm:spPr/>
    </dgm:pt>
    <dgm:pt modelId="{67AA6D45-D781-45FD-A6A6-2D0D865E10DD}" type="pres">
      <dgm:prSet presAssocID="{11E23E44-82F7-4F3F-8940-05BCE892F82B}" presName="parentLeftMargin" presStyleLbl="node1" presStyleIdx="0" presStyleCnt="3"/>
      <dgm:spPr/>
    </dgm:pt>
    <dgm:pt modelId="{8983E66D-C7B5-489F-9E5D-835EFA7A05B8}" type="pres">
      <dgm:prSet presAssocID="{11E23E44-82F7-4F3F-8940-05BCE892F82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D9EC47D-6CB2-4F53-BF12-150236196D8F}" type="pres">
      <dgm:prSet presAssocID="{11E23E44-82F7-4F3F-8940-05BCE892F82B}" presName="negativeSpace" presStyleCnt="0"/>
      <dgm:spPr/>
    </dgm:pt>
    <dgm:pt modelId="{CE5889DA-72B8-420B-9FEE-8F673CEDE76F}" type="pres">
      <dgm:prSet presAssocID="{11E23E44-82F7-4F3F-8940-05BCE892F82B}" presName="childText" presStyleLbl="conFgAcc1" presStyleIdx="1" presStyleCnt="3">
        <dgm:presLayoutVars>
          <dgm:bulletEnabled val="1"/>
        </dgm:presLayoutVars>
      </dgm:prSet>
      <dgm:spPr/>
    </dgm:pt>
    <dgm:pt modelId="{A23D5E27-FFF2-4695-95A0-F0DFF31F0B12}" type="pres">
      <dgm:prSet presAssocID="{44B8FF95-1D99-4E1A-BD74-7C532F146A52}" presName="spaceBetweenRectangles" presStyleCnt="0"/>
      <dgm:spPr/>
    </dgm:pt>
    <dgm:pt modelId="{71681AB4-05E3-41CA-944C-35E343291E36}" type="pres">
      <dgm:prSet presAssocID="{754E1C3B-029D-488D-A462-743200C6294C}" presName="parentLin" presStyleCnt="0"/>
      <dgm:spPr/>
    </dgm:pt>
    <dgm:pt modelId="{1EEA18F3-BC7F-496A-9910-D4D786DCEC0F}" type="pres">
      <dgm:prSet presAssocID="{754E1C3B-029D-488D-A462-743200C6294C}" presName="parentLeftMargin" presStyleLbl="node1" presStyleIdx="1" presStyleCnt="3"/>
      <dgm:spPr/>
    </dgm:pt>
    <dgm:pt modelId="{0295116E-4729-47A4-9EA8-7A0DCF3E6553}" type="pres">
      <dgm:prSet presAssocID="{754E1C3B-029D-488D-A462-743200C6294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F3E8BC1-3BDA-48F3-A7C0-BEC443B8ACC9}" type="pres">
      <dgm:prSet presAssocID="{754E1C3B-029D-488D-A462-743200C6294C}" presName="negativeSpace" presStyleCnt="0"/>
      <dgm:spPr/>
    </dgm:pt>
    <dgm:pt modelId="{6172768B-0405-45B9-ACA7-DA67F4A9049F}" type="pres">
      <dgm:prSet presAssocID="{754E1C3B-029D-488D-A462-743200C6294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DDCC406-5530-4E46-8E60-B4A60D570F02}" srcId="{CB0ADC0B-525D-4C53-970F-3B6E0DCA983B}" destId="{A226A4DB-FD40-4BAD-AA6C-6A29ACB77594}" srcOrd="1" destOrd="0" parTransId="{3B3107F0-80F5-4776-8291-CDFC89AB1548}" sibTransId="{63F2E0BB-AC86-4A75-96C0-A6716147D35F}"/>
    <dgm:cxn modelId="{DEE23C12-B39C-4BB7-80CB-A640596E2108}" type="presOf" srcId="{11E23E44-82F7-4F3F-8940-05BCE892F82B}" destId="{67AA6D45-D781-45FD-A6A6-2D0D865E10DD}" srcOrd="0" destOrd="0" presId="urn:microsoft.com/office/officeart/2005/8/layout/list1"/>
    <dgm:cxn modelId="{71F5C441-F6D1-49C0-AACB-6FD631D4EFBA}" type="presOf" srcId="{754E1C3B-029D-488D-A462-743200C6294C}" destId="{0295116E-4729-47A4-9EA8-7A0DCF3E6553}" srcOrd="1" destOrd="0" presId="urn:microsoft.com/office/officeart/2005/8/layout/list1"/>
    <dgm:cxn modelId="{B93E8344-B421-48F7-8F61-D6BEE078CD54}" type="presOf" srcId="{B471F3C8-137D-40E2-A28A-7ADF16E155F8}" destId="{61DED668-A4D9-47C6-A0B4-4495B7470F1E}" srcOrd="0" destOrd="0" presId="urn:microsoft.com/office/officeart/2005/8/layout/list1"/>
    <dgm:cxn modelId="{A29EBB4B-AE8B-4279-A490-4BB6E6CAD6AE}" srcId="{CB0ADC0B-525D-4C53-970F-3B6E0DCA983B}" destId="{7573A385-BDAD-4DDC-BEC1-96110382053A}" srcOrd="0" destOrd="0" parTransId="{C1C06D86-93EC-41E6-BD09-335EFD968D6A}" sibTransId="{1AA3B57F-9CD1-48FB-8792-CBEF8773DEDD}"/>
    <dgm:cxn modelId="{7B072B6E-453D-40F7-8B23-BD497D2DDCD1}" type="presOf" srcId="{CB0ADC0B-525D-4C53-970F-3B6E0DCA983B}" destId="{823C9856-25D5-4B1D-A4EE-F4AA0D8EC42E}" srcOrd="1" destOrd="0" presId="urn:microsoft.com/office/officeart/2005/8/layout/list1"/>
    <dgm:cxn modelId="{2FA9A170-9D36-4EF7-A02C-872F8D3537B8}" type="presOf" srcId="{754E1C3B-029D-488D-A462-743200C6294C}" destId="{1EEA18F3-BC7F-496A-9910-D4D786DCEC0F}" srcOrd="0" destOrd="0" presId="urn:microsoft.com/office/officeart/2005/8/layout/list1"/>
    <dgm:cxn modelId="{B5CFD88F-0C33-4D32-B0CE-94018F25D988}" srcId="{B471F3C8-137D-40E2-A28A-7ADF16E155F8}" destId="{11E23E44-82F7-4F3F-8940-05BCE892F82B}" srcOrd="1" destOrd="0" parTransId="{49899C4B-7754-4E51-BE0C-988D15D6518E}" sibTransId="{44B8FF95-1D99-4E1A-BD74-7C532F146A52}"/>
    <dgm:cxn modelId="{EEAC9390-FF8D-4C2D-855C-BFBA140235A8}" srcId="{B471F3C8-137D-40E2-A28A-7ADF16E155F8}" destId="{CB0ADC0B-525D-4C53-970F-3B6E0DCA983B}" srcOrd="0" destOrd="0" parTransId="{0ABD0F3C-AA9B-47E6-9A1F-5FDC54E4BDA5}" sibTransId="{33C83D84-5C1C-440C-8A1C-BE085B812F3A}"/>
    <dgm:cxn modelId="{1493D5A7-D055-4899-8945-F56308FD8615}" type="presOf" srcId="{A226A4DB-FD40-4BAD-AA6C-6A29ACB77594}" destId="{70DE5C1F-CD24-4323-9DA1-2F4733A43EF2}" srcOrd="0" destOrd="1" presId="urn:microsoft.com/office/officeart/2005/8/layout/list1"/>
    <dgm:cxn modelId="{477C6EAD-2037-44EA-95F0-BC25AB854EC9}" type="presOf" srcId="{ABF06CAF-F1C7-4829-876F-969D4D857DED}" destId="{6172768B-0405-45B9-ACA7-DA67F4A9049F}" srcOrd="0" destOrd="0" presId="urn:microsoft.com/office/officeart/2005/8/layout/list1"/>
    <dgm:cxn modelId="{6B5938B3-C1C0-4194-9FFA-2D9229FA1F31}" srcId="{B471F3C8-137D-40E2-A28A-7ADF16E155F8}" destId="{754E1C3B-029D-488D-A462-743200C6294C}" srcOrd="2" destOrd="0" parTransId="{44D04D91-C89E-430A-9060-450414B8E51F}" sibTransId="{91EB4031-CA2D-4360-BE0C-5FD5539FC56B}"/>
    <dgm:cxn modelId="{152B92B8-32DA-49F6-834E-A340B1B59CB3}" type="presOf" srcId="{D3FBC785-2B62-4662-AA16-B9358A95D1E5}" destId="{CE5889DA-72B8-420B-9FEE-8F673CEDE76F}" srcOrd="0" destOrd="0" presId="urn:microsoft.com/office/officeart/2005/8/layout/list1"/>
    <dgm:cxn modelId="{0E8269BA-3FC8-44B9-8C7F-1578CCCB86FD}" srcId="{11E23E44-82F7-4F3F-8940-05BCE892F82B}" destId="{D3FBC785-2B62-4662-AA16-B9358A95D1E5}" srcOrd="0" destOrd="0" parTransId="{421F46AD-D65F-4CEC-BB34-EB639310EE9F}" sibTransId="{535E49A4-2B63-4C23-872B-7A0B0EB93EFA}"/>
    <dgm:cxn modelId="{9907DCBE-B8FE-4270-B6F3-4A950986773B}" type="presOf" srcId="{CB0ADC0B-525D-4C53-970F-3B6E0DCA983B}" destId="{1B217526-F2FD-4945-9616-A7A6EA1AD685}" srcOrd="0" destOrd="0" presId="urn:microsoft.com/office/officeart/2005/8/layout/list1"/>
    <dgm:cxn modelId="{FE367CDE-0EBD-4738-9AFE-8B2C61E20271}" srcId="{754E1C3B-029D-488D-A462-743200C6294C}" destId="{ABF06CAF-F1C7-4829-876F-969D4D857DED}" srcOrd="0" destOrd="0" parTransId="{817CA1BF-4CE7-4A34-8747-A424EA98FEC9}" sibTransId="{49A5A5D6-660B-43B9-ABDC-3CFF183ECF54}"/>
    <dgm:cxn modelId="{452FDDE8-FFD7-4755-AD43-F09D523CE950}" type="presOf" srcId="{11E23E44-82F7-4F3F-8940-05BCE892F82B}" destId="{8983E66D-C7B5-489F-9E5D-835EFA7A05B8}" srcOrd="1" destOrd="0" presId="urn:microsoft.com/office/officeart/2005/8/layout/list1"/>
    <dgm:cxn modelId="{1B14F0FC-CC21-4778-95B4-0CC05BD2F5C1}" type="presOf" srcId="{7573A385-BDAD-4DDC-BEC1-96110382053A}" destId="{70DE5C1F-CD24-4323-9DA1-2F4733A43EF2}" srcOrd="0" destOrd="0" presId="urn:microsoft.com/office/officeart/2005/8/layout/list1"/>
    <dgm:cxn modelId="{7B7C55B0-6F79-4BA9-A440-747044A1D9ED}" type="presParOf" srcId="{61DED668-A4D9-47C6-A0B4-4495B7470F1E}" destId="{7DBA8065-6EBE-45DA-98A9-EF916120018C}" srcOrd="0" destOrd="0" presId="urn:microsoft.com/office/officeart/2005/8/layout/list1"/>
    <dgm:cxn modelId="{7B15F5FA-85BB-4F67-A630-2D7EB3C5B2A7}" type="presParOf" srcId="{7DBA8065-6EBE-45DA-98A9-EF916120018C}" destId="{1B217526-F2FD-4945-9616-A7A6EA1AD685}" srcOrd="0" destOrd="0" presId="urn:microsoft.com/office/officeart/2005/8/layout/list1"/>
    <dgm:cxn modelId="{FF64C4A8-704A-425C-88D8-00D72FD5C5E3}" type="presParOf" srcId="{7DBA8065-6EBE-45DA-98A9-EF916120018C}" destId="{823C9856-25D5-4B1D-A4EE-F4AA0D8EC42E}" srcOrd="1" destOrd="0" presId="urn:microsoft.com/office/officeart/2005/8/layout/list1"/>
    <dgm:cxn modelId="{7C2A4D85-47C7-4560-94EB-346187E862D3}" type="presParOf" srcId="{61DED668-A4D9-47C6-A0B4-4495B7470F1E}" destId="{9022EA57-B08E-40B1-B18F-C8500AA42800}" srcOrd="1" destOrd="0" presId="urn:microsoft.com/office/officeart/2005/8/layout/list1"/>
    <dgm:cxn modelId="{20B1F3B1-C5F4-444E-83C2-7688FA0A46CF}" type="presParOf" srcId="{61DED668-A4D9-47C6-A0B4-4495B7470F1E}" destId="{70DE5C1F-CD24-4323-9DA1-2F4733A43EF2}" srcOrd="2" destOrd="0" presId="urn:microsoft.com/office/officeart/2005/8/layout/list1"/>
    <dgm:cxn modelId="{ED0B8AF4-4EA7-4941-A3EE-EF7A96013B0D}" type="presParOf" srcId="{61DED668-A4D9-47C6-A0B4-4495B7470F1E}" destId="{7ADCF612-D16D-42F9-A881-19CAD024860B}" srcOrd="3" destOrd="0" presId="urn:microsoft.com/office/officeart/2005/8/layout/list1"/>
    <dgm:cxn modelId="{19D6A726-96AA-4620-8FD1-914CBD752EDD}" type="presParOf" srcId="{61DED668-A4D9-47C6-A0B4-4495B7470F1E}" destId="{1257ED87-7E97-48D4-A9C9-554F90DB7984}" srcOrd="4" destOrd="0" presId="urn:microsoft.com/office/officeart/2005/8/layout/list1"/>
    <dgm:cxn modelId="{E35CFB3A-1034-426A-BA8B-853EB77DF093}" type="presParOf" srcId="{1257ED87-7E97-48D4-A9C9-554F90DB7984}" destId="{67AA6D45-D781-45FD-A6A6-2D0D865E10DD}" srcOrd="0" destOrd="0" presId="urn:microsoft.com/office/officeart/2005/8/layout/list1"/>
    <dgm:cxn modelId="{F8E19BBA-1548-4C7F-8B1A-D71769A1D89F}" type="presParOf" srcId="{1257ED87-7E97-48D4-A9C9-554F90DB7984}" destId="{8983E66D-C7B5-489F-9E5D-835EFA7A05B8}" srcOrd="1" destOrd="0" presId="urn:microsoft.com/office/officeart/2005/8/layout/list1"/>
    <dgm:cxn modelId="{A6F6CAC5-8916-445C-A2E9-C76A81BD63BC}" type="presParOf" srcId="{61DED668-A4D9-47C6-A0B4-4495B7470F1E}" destId="{4D9EC47D-6CB2-4F53-BF12-150236196D8F}" srcOrd="5" destOrd="0" presId="urn:microsoft.com/office/officeart/2005/8/layout/list1"/>
    <dgm:cxn modelId="{CA49095B-6FD4-4466-BCF0-9EC89D669822}" type="presParOf" srcId="{61DED668-A4D9-47C6-A0B4-4495B7470F1E}" destId="{CE5889DA-72B8-420B-9FEE-8F673CEDE76F}" srcOrd="6" destOrd="0" presId="urn:microsoft.com/office/officeart/2005/8/layout/list1"/>
    <dgm:cxn modelId="{3D476FE6-5874-4998-B4DE-8CC497237149}" type="presParOf" srcId="{61DED668-A4D9-47C6-A0B4-4495B7470F1E}" destId="{A23D5E27-FFF2-4695-95A0-F0DFF31F0B12}" srcOrd="7" destOrd="0" presId="urn:microsoft.com/office/officeart/2005/8/layout/list1"/>
    <dgm:cxn modelId="{A7346793-5080-4AB1-9E02-76E70037189E}" type="presParOf" srcId="{61DED668-A4D9-47C6-A0B4-4495B7470F1E}" destId="{71681AB4-05E3-41CA-944C-35E343291E36}" srcOrd="8" destOrd="0" presId="urn:microsoft.com/office/officeart/2005/8/layout/list1"/>
    <dgm:cxn modelId="{444F3A8D-8CC2-4BE7-957A-CDD65AD72179}" type="presParOf" srcId="{71681AB4-05E3-41CA-944C-35E343291E36}" destId="{1EEA18F3-BC7F-496A-9910-D4D786DCEC0F}" srcOrd="0" destOrd="0" presId="urn:microsoft.com/office/officeart/2005/8/layout/list1"/>
    <dgm:cxn modelId="{A8244A92-6E5F-4C75-8C58-289A5BBE2488}" type="presParOf" srcId="{71681AB4-05E3-41CA-944C-35E343291E36}" destId="{0295116E-4729-47A4-9EA8-7A0DCF3E6553}" srcOrd="1" destOrd="0" presId="urn:microsoft.com/office/officeart/2005/8/layout/list1"/>
    <dgm:cxn modelId="{47D70484-BB2A-4B23-B3FF-9022959D1830}" type="presParOf" srcId="{61DED668-A4D9-47C6-A0B4-4495B7470F1E}" destId="{4F3E8BC1-3BDA-48F3-A7C0-BEC443B8ACC9}" srcOrd="9" destOrd="0" presId="urn:microsoft.com/office/officeart/2005/8/layout/list1"/>
    <dgm:cxn modelId="{9FF91D08-BBA9-45B7-87F5-0DD0B8A43650}" type="presParOf" srcId="{61DED668-A4D9-47C6-A0B4-4495B7470F1E}" destId="{6172768B-0405-45B9-ACA7-DA67F4A9049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E92A4-712C-4B48-B30C-B05356E99697}">
      <dsp:nvSpPr>
        <dsp:cNvPr id="0" name=""/>
        <dsp:cNvSpPr/>
      </dsp:nvSpPr>
      <dsp:spPr>
        <a:xfrm>
          <a:off x="254616" y="0"/>
          <a:ext cx="4751614" cy="4751614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6903068-2490-4547-902C-95D789EC9CE2}">
      <dsp:nvSpPr>
        <dsp:cNvPr id="0" name=""/>
        <dsp:cNvSpPr/>
      </dsp:nvSpPr>
      <dsp:spPr>
        <a:xfrm>
          <a:off x="706019" y="451403"/>
          <a:ext cx="1853129" cy="185312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Detects the sign performed by deaf person through camera</a:t>
          </a:r>
        </a:p>
      </dsp:txBody>
      <dsp:txXfrm>
        <a:off x="796481" y="541865"/>
        <a:ext cx="1672205" cy="1672205"/>
      </dsp:txXfrm>
    </dsp:sp>
    <dsp:sp modelId="{30834A3D-AF8A-4F69-8748-7C6DEF7AA589}">
      <dsp:nvSpPr>
        <dsp:cNvPr id="0" name=""/>
        <dsp:cNvSpPr/>
      </dsp:nvSpPr>
      <dsp:spPr>
        <a:xfrm>
          <a:off x="2701697" y="451403"/>
          <a:ext cx="1853129" cy="185312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Translating signs into equivalent English sentence.</a:t>
          </a:r>
        </a:p>
      </dsp:txBody>
      <dsp:txXfrm>
        <a:off x="2792159" y="541865"/>
        <a:ext cx="1672205" cy="1672205"/>
      </dsp:txXfrm>
    </dsp:sp>
    <dsp:sp modelId="{66B37AE7-AF3F-451C-ADF3-8CF4DAD4B27C}">
      <dsp:nvSpPr>
        <dsp:cNvPr id="0" name=""/>
        <dsp:cNvSpPr/>
      </dsp:nvSpPr>
      <dsp:spPr>
        <a:xfrm>
          <a:off x="706019" y="2447081"/>
          <a:ext cx="1853129" cy="185312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Abled person typing the English sentence for translation.</a:t>
          </a:r>
        </a:p>
      </dsp:txBody>
      <dsp:txXfrm>
        <a:off x="796481" y="2537543"/>
        <a:ext cx="1672205" cy="1672205"/>
      </dsp:txXfrm>
    </dsp:sp>
    <dsp:sp modelId="{FEDE5CAE-B5EF-49B7-B365-AB710DCD9C78}">
      <dsp:nvSpPr>
        <dsp:cNvPr id="0" name=""/>
        <dsp:cNvSpPr/>
      </dsp:nvSpPr>
      <dsp:spPr>
        <a:xfrm>
          <a:off x="2701697" y="2447081"/>
          <a:ext cx="1853129" cy="185312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English sentence converted into corresponding signs and displayed on screen.</a:t>
          </a:r>
        </a:p>
      </dsp:txBody>
      <dsp:txXfrm>
        <a:off x="2792159" y="2537543"/>
        <a:ext cx="1672205" cy="16722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DE5C1F-CD24-4323-9DA1-2F4733A43EF2}">
      <dsp:nvSpPr>
        <dsp:cNvPr id="0" name=""/>
        <dsp:cNvSpPr/>
      </dsp:nvSpPr>
      <dsp:spPr>
        <a:xfrm>
          <a:off x="0" y="741938"/>
          <a:ext cx="105156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Not publicly available.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Only makes doctors appointments.</a:t>
          </a:r>
        </a:p>
      </dsp:txBody>
      <dsp:txXfrm>
        <a:off x="0" y="741938"/>
        <a:ext cx="10515600" cy="932400"/>
      </dsp:txXfrm>
    </dsp:sp>
    <dsp:sp modelId="{823C9856-25D5-4B1D-A4EE-F4AA0D8EC42E}">
      <dsp:nvSpPr>
        <dsp:cNvPr id="0" name=""/>
        <dsp:cNvSpPr/>
      </dsp:nvSpPr>
      <dsp:spPr>
        <a:xfrm>
          <a:off x="525780" y="505778"/>
          <a:ext cx="7360920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Augmented reality app that converts sign to speech and vice versa.</a:t>
          </a:r>
        </a:p>
      </dsp:txBody>
      <dsp:txXfrm>
        <a:off x="548837" y="528835"/>
        <a:ext cx="7314806" cy="426206"/>
      </dsp:txXfrm>
    </dsp:sp>
    <dsp:sp modelId="{CE5889DA-72B8-420B-9FEE-8F673CEDE76F}">
      <dsp:nvSpPr>
        <dsp:cNvPr id="0" name=""/>
        <dsp:cNvSpPr/>
      </dsp:nvSpPr>
      <dsp:spPr>
        <a:xfrm>
          <a:off x="0" y="1996898"/>
          <a:ext cx="105156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933945"/>
              <a:satOff val="10618"/>
              <a:lumOff val="1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Uses stationed camera for recognition.</a:t>
          </a:r>
        </a:p>
      </dsp:txBody>
      <dsp:txXfrm>
        <a:off x="0" y="1996898"/>
        <a:ext cx="10515600" cy="667800"/>
      </dsp:txXfrm>
    </dsp:sp>
    <dsp:sp modelId="{8983E66D-C7B5-489F-9E5D-835EFA7A05B8}">
      <dsp:nvSpPr>
        <dsp:cNvPr id="0" name=""/>
        <dsp:cNvSpPr/>
      </dsp:nvSpPr>
      <dsp:spPr>
        <a:xfrm>
          <a:off x="525780" y="1760738"/>
          <a:ext cx="7360920" cy="472320"/>
        </a:xfrm>
        <a:prstGeom prst="roundRect">
          <a:avLst/>
        </a:prstGeom>
        <a:solidFill>
          <a:schemeClr val="accent5">
            <a:hueOff val="-3933945"/>
            <a:satOff val="10618"/>
            <a:lumOff val="1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KinTrans</a:t>
          </a:r>
        </a:p>
      </dsp:txBody>
      <dsp:txXfrm>
        <a:off x="548837" y="1783795"/>
        <a:ext cx="7314806" cy="426206"/>
      </dsp:txXfrm>
    </dsp:sp>
    <dsp:sp modelId="{6172768B-0405-45B9-ACA7-DA67F4A9049F}">
      <dsp:nvSpPr>
        <dsp:cNvPr id="0" name=""/>
        <dsp:cNvSpPr/>
      </dsp:nvSpPr>
      <dsp:spPr>
        <a:xfrm>
          <a:off x="0" y="2987258"/>
          <a:ext cx="10515600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867891"/>
              <a:satOff val="21236"/>
              <a:lumOff val="2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E" sz="1600" kern="1200"/>
            <a:t>Uses 4 cameras and installed in a booth.</a:t>
          </a:r>
          <a:endParaRPr lang="en-US" sz="1600" kern="1200"/>
        </a:p>
      </dsp:txBody>
      <dsp:txXfrm>
        <a:off x="0" y="2987258"/>
        <a:ext cx="10515600" cy="667800"/>
      </dsp:txXfrm>
    </dsp:sp>
    <dsp:sp modelId="{0295116E-4729-47A4-9EA8-7A0DCF3E6553}">
      <dsp:nvSpPr>
        <dsp:cNvPr id="0" name=""/>
        <dsp:cNvSpPr/>
      </dsp:nvSpPr>
      <dsp:spPr>
        <a:xfrm>
          <a:off x="525780" y="2751098"/>
          <a:ext cx="7360920" cy="472320"/>
        </a:xfrm>
        <a:prstGeom prst="roundRect">
          <a:avLst/>
        </a:prstGeom>
        <a:solidFill>
          <a:schemeClr val="accent5">
            <a:hueOff val="-7867891"/>
            <a:satOff val="21236"/>
            <a:lumOff val="2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600" kern="1200"/>
            <a:t>SignAll</a:t>
          </a:r>
          <a:endParaRPr lang="en-US" sz="1600" kern="1200"/>
        </a:p>
      </dsp:txBody>
      <dsp:txXfrm>
        <a:off x="548837" y="2774155"/>
        <a:ext cx="731480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CF28B-8A25-4739-B7BC-C2B4D601DFB1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033EF-0EC3-471B-A448-78437324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3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33EF-0EC3-471B-A448-7843732417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dataset focuses on these 27 key points in sign language recognition and production. Few of the key points are on face too. 11 for each hand and 5 for shoulder and arms.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33EF-0EC3-471B-A448-7843732417A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06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BLEU(bilingual evaluation understudy) is an algorithm for evaluating the quality of text which has been machine-translated from one natural language to another.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33EF-0EC3-471B-A448-7843732417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0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1 model’s accuracy and the top-5 accuracy, which corresponds to the accuracy based on the five most likely responses presented by the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33EF-0EC3-471B-A448-7843732417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08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English-ASL gloss public datasets are small (&lt; 100,000 sentence pairs) and of poor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33EF-0EC3-471B-A448-7843732417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01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D033EF-0EC3-471B-A448-7843732417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6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9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44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9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5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7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31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78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03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8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03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246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893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shu45/CharadesFYP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diagramLayout" Target="../diagrams/layout1.xml"/><Relationship Id="rId7" Type="http://schemas.openxmlformats.org/officeDocument/2006/relationships/image" Target="../media/image6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54">
            <a:extLst>
              <a:ext uri="{FF2B5EF4-FFF2-40B4-BE49-F238E27FC236}">
                <a16:creationId xmlns:a16="http://schemas.microsoft.com/office/drawing/2014/main" id="{D1801FC0-EFAC-4600-BD08-57F2DEB47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refrigerator&#10;&#10;Description automatically generated">
            <a:extLst>
              <a:ext uri="{FF2B5EF4-FFF2-40B4-BE49-F238E27FC236}">
                <a16:creationId xmlns:a16="http://schemas.microsoft.com/office/drawing/2014/main" id="{9F2CB711-6714-4706-A20C-5AD9209D5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06" r="1" b="10400"/>
          <a:stretch/>
        </p:blipFill>
        <p:spPr>
          <a:xfrm>
            <a:off x="2220741" y="1083962"/>
            <a:ext cx="9416906" cy="3190173"/>
          </a:xfrm>
          <a:custGeom>
            <a:avLst/>
            <a:gdLst/>
            <a:ahLst/>
            <a:cxnLst/>
            <a:rect l="l" t="t" r="r" b="b"/>
            <a:pathLst>
              <a:path w="9416906" h="3190173">
                <a:moveTo>
                  <a:pt x="8350352" y="0"/>
                </a:moveTo>
                <a:cubicBezTo>
                  <a:pt x="8328537" y="184217"/>
                  <a:pt x="8231580" y="203608"/>
                  <a:pt x="8178254" y="317532"/>
                </a:cubicBezTo>
                <a:cubicBezTo>
                  <a:pt x="8214613" y="327228"/>
                  <a:pt x="8246124" y="339347"/>
                  <a:pt x="8277635" y="344195"/>
                </a:cubicBezTo>
                <a:cubicBezTo>
                  <a:pt x="8401254" y="368434"/>
                  <a:pt x="8520026" y="431456"/>
                  <a:pt x="8631525" y="538107"/>
                </a:cubicBezTo>
                <a:cubicBezTo>
                  <a:pt x="8716362" y="618096"/>
                  <a:pt x="8808470" y="652031"/>
                  <a:pt x="8900578" y="656878"/>
                </a:cubicBezTo>
                <a:cubicBezTo>
                  <a:pt x="8946633" y="659303"/>
                  <a:pt x="8995111" y="661726"/>
                  <a:pt x="9036317" y="690814"/>
                </a:cubicBezTo>
                <a:cubicBezTo>
                  <a:pt x="9077523" y="719900"/>
                  <a:pt x="9157512" y="707781"/>
                  <a:pt x="9130850" y="865335"/>
                </a:cubicBezTo>
                <a:cubicBezTo>
                  <a:pt x="9235077" y="928356"/>
                  <a:pt x="9191447" y="1114997"/>
                  <a:pt x="9239925" y="1231344"/>
                </a:cubicBezTo>
                <a:cubicBezTo>
                  <a:pt x="9293251" y="1359811"/>
                  <a:pt x="9324762" y="1517366"/>
                  <a:pt x="9395055" y="1626441"/>
                </a:cubicBezTo>
                <a:cubicBezTo>
                  <a:pt x="9421718" y="1665224"/>
                  <a:pt x="9421718" y="1708854"/>
                  <a:pt x="9407174" y="1750060"/>
                </a:cubicBezTo>
                <a:cubicBezTo>
                  <a:pt x="9380512" y="1837321"/>
                  <a:pt x="9346577" y="1912462"/>
                  <a:pt x="9300523" y="1970636"/>
                </a:cubicBezTo>
                <a:cubicBezTo>
                  <a:pt x="9130850" y="2183939"/>
                  <a:pt x="8956328" y="2394819"/>
                  <a:pt x="8769687" y="2562069"/>
                </a:cubicBezTo>
                <a:cubicBezTo>
                  <a:pt x="8558808" y="2753557"/>
                  <a:pt x="8326113" y="2857785"/>
                  <a:pt x="8090994" y="2940198"/>
                </a:cubicBezTo>
                <a:cubicBezTo>
                  <a:pt x="7644996" y="3097752"/>
                  <a:pt x="7191726" y="3155926"/>
                  <a:pt x="6731183" y="3170469"/>
                </a:cubicBezTo>
                <a:cubicBezTo>
                  <a:pt x="6423348" y="3180165"/>
                  <a:pt x="6117936" y="3192284"/>
                  <a:pt x="5810100" y="3189860"/>
                </a:cubicBezTo>
                <a:cubicBezTo>
                  <a:pt x="5541047" y="3187437"/>
                  <a:pt x="5271993" y="3160773"/>
                  <a:pt x="5000516" y="3126839"/>
                </a:cubicBezTo>
                <a:cubicBezTo>
                  <a:pt x="4649050" y="3080784"/>
                  <a:pt x="3371651" y="2877176"/>
                  <a:pt x="2928078" y="2797187"/>
                </a:cubicBezTo>
                <a:cubicBezTo>
                  <a:pt x="2709926" y="2758405"/>
                  <a:pt x="1502821" y="2399667"/>
                  <a:pt x="1476157" y="2341493"/>
                </a:cubicBezTo>
                <a:cubicBezTo>
                  <a:pt x="1558571" y="2302711"/>
                  <a:pt x="1638559" y="2370580"/>
                  <a:pt x="1725820" y="2329374"/>
                </a:cubicBezTo>
                <a:cubicBezTo>
                  <a:pt x="1575538" y="2239689"/>
                  <a:pt x="1403440" y="2280896"/>
                  <a:pt x="1260430" y="2220298"/>
                </a:cubicBezTo>
                <a:cubicBezTo>
                  <a:pt x="1262854" y="2162124"/>
                  <a:pt x="1325875" y="2179092"/>
                  <a:pt x="1335571" y="2140310"/>
                </a:cubicBezTo>
                <a:cubicBezTo>
                  <a:pt x="1064094" y="2028809"/>
                  <a:pt x="761106" y="2033657"/>
                  <a:pt x="484781" y="1936701"/>
                </a:cubicBezTo>
                <a:cubicBezTo>
                  <a:pt x="736866" y="1897919"/>
                  <a:pt x="984105" y="1939125"/>
                  <a:pt x="1238615" y="1946397"/>
                </a:cubicBezTo>
                <a:cubicBezTo>
                  <a:pt x="1214376" y="1895494"/>
                  <a:pt x="1170746" y="1900343"/>
                  <a:pt x="1141659" y="1883374"/>
                </a:cubicBezTo>
                <a:cubicBezTo>
                  <a:pt x="1102876" y="1861560"/>
                  <a:pt x="1071365" y="1842169"/>
                  <a:pt x="1095604" y="1786419"/>
                </a:cubicBezTo>
                <a:cubicBezTo>
                  <a:pt x="1119843" y="1733093"/>
                  <a:pt x="1088333" y="1718550"/>
                  <a:pt x="1042278" y="1699159"/>
                </a:cubicBezTo>
                <a:cubicBezTo>
                  <a:pt x="925932" y="1645833"/>
                  <a:pt x="797464" y="1662800"/>
                  <a:pt x="676269" y="1645833"/>
                </a:cubicBezTo>
                <a:cubicBezTo>
                  <a:pt x="620519" y="1638561"/>
                  <a:pt x="530834" y="1650680"/>
                  <a:pt x="516291" y="1609474"/>
                </a:cubicBezTo>
                <a:cubicBezTo>
                  <a:pt x="465389" y="1476159"/>
                  <a:pt x="363585" y="1514942"/>
                  <a:pt x="269053" y="1507670"/>
                </a:cubicBezTo>
                <a:cubicBezTo>
                  <a:pt x="172097" y="1500398"/>
                  <a:pt x="152705" y="1439801"/>
                  <a:pt x="201184" y="1328301"/>
                </a:cubicBezTo>
                <a:cubicBezTo>
                  <a:pt x="150282" y="1274975"/>
                  <a:pt x="65445" y="1335572"/>
                  <a:pt x="0" y="1262855"/>
                </a:cubicBezTo>
                <a:cubicBezTo>
                  <a:pt x="504172" y="1226496"/>
                  <a:pt x="996224" y="1260431"/>
                  <a:pt x="1483429" y="1156203"/>
                </a:cubicBezTo>
                <a:cubicBezTo>
                  <a:pt x="1328300" y="1161050"/>
                  <a:pt x="1175593" y="1117421"/>
                  <a:pt x="1020463" y="1144083"/>
                </a:cubicBezTo>
                <a:cubicBezTo>
                  <a:pt x="996224" y="1148931"/>
                  <a:pt x="967138" y="1144083"/>
                  <a:pt x="942899" y="1139236"/>
                </a:cubicBezTo>
                <a:cubicBezTo>
                  <a:pt x="916235" y="1134388"/>
                  <a:pt x="891996" y="1124693"/>
                  <a:pt x="891996" y="1090757"/>
                </a:cubicBezTo>
                <a:cubicBezTo>
                  <a:pt x="891996" y="1066518"/>
                  <a:pt x="911388" y="1054399"/>
                  <a:pt x="930779" y="1044704"/>
                </a:cubicBezTo>
                <a:cubicBezTo>
                  <a:pt x="984105" y="1018040"/>
                  <a:pt x="1042278" y="1010769"/>
                  <a:pt x="1095604" y="1037432"/>
                </a:cubicBezTo>
                <a:cubicBezTo>
                  <a:pt x="1156202" y="1066518"/>
                  <a:pt x="1204680" y="1059246"/>
                  <a:pt x="1250735" y="1008345"/>
                </a:cubicBezTo>
                <a:cubicBezTo>
                  <a:pt x="1311332" y="942900"/>
                  <a:pt x="1398592" y="967139"/>
                  <a:pt x="1471310" y="945323"/>
                </a:cubicBezTo>
                <a:cubicBezTo>
                  <a:pt x="1551299" y="923508"/>
                  <a:pt x="1636135" y="935628"/>
                  <a:pt x="1740363" y="896845"/>
                </a:cubicBezTo>
                <a:cubicBezTo>
                  <a:pt x="1563418" y="853215"/>
                  <a:pt x="1401017" y="918661"/>
                  <a:pt x="1221648" y="875030"/>
                </a:cubicBezTo>
                <a:cubicBezTo>
                  <a:pt x="1294364" y="814432"/>
                  <a:pt x="1359810" y="831400"/>
                  <a:pt x="1420408" y="821704"/>
                </a:cubicBezTo>
                <a:cubicBezTo>
                  <a:pt x="1493124" y="809585"/>
                  <a:pt x="1565842" y="807160"/>
                  <a:pt x="1638559" y="795041"/>
                </a:cubicBezTo>
                <a:cubicBezTo>
                  <a:pt x="1706429" y="785346"/>
                  <a:pt x="1771875" y="768379"/>
                  <a:pt x="1839745" y="758682"/>
                </a:cubicBezTo>
                <a:cubicBezTo>
                  <a:pt x="1905190" y="748987"/>
                  <a:pt x="1973059" y="761107"/>
                  <a:pt x="2033656" y="707781"/>
                </a:cubicBezTo>
                <a:cubicBezTo>
                  <a:pt x="1868831" y="601128"/>
                  <a:pt x="1682189" y="652031"/>
                  <a:pt x="1488277" y="625368"/>
                </a:cubicBezTo>
                <a:cubicBezTo>
                  <a:pt x="1539179" y="574466"/>
                  <a:pt x="1592505" y="584161"/>
                  <a:pt x="1636135" y="569618"/>
                </a:cubicBezTo>
                <a:cubicBezTo>
                  <a:pt x="1655526" y="564771"/>
                  <a:pt x="1679765" y="564771"/>
                  <a:pt x="1687037" y="540531"/>
                </a:cubicBezTo>
                <a:cubicBezTo>
                  <a:pt x="1696732" y="509021"/>
                  <a:pt x="1674917" y="489629"/>
                  <a:pt x="1650678" y="479934"/>
                </a:cubicBezTo>
                <a:cubicBezTo>
                  <a:pt x="1541603" y="433879"/>
                  <a:pt x="1425256" y="409640"/>
                  <a:pt x="1308908" y="385401"/>
                </a:cubicBezTo>
                <a:cubicBezTo>
                  <a:pt x="1243463" y="373281"/>
                  <a:pt x="1173169" y="380553"/>
                  <a:pt x="1114995" y="341771"/>
                </a:cubicBezTo>
                <a:cubicBezTo>
                  <a:pt x="1328300" y="174521"/>
                  <a:pt x="1565842" y="206032"/>
                  <a:pt x="1805809" y="215728"/>
                </a:cubicBezTo>
                <a:cubicBezTo>
                  <a:pt x="2196058" y="230271"/>
                  <a:pt x="2586307" y="244815"/>
                  <a:pt x="2978979" y="220576"/>
                </a:cubicBezTo>
                <a:cubicBezTo>
                  <a:pt x="3296510" y="174521"/>
                  <a:pt x="3618890" y="169674"/>
                  <a:pt x="3941269" y="152706"/>
                </a:cubicBezTo>
                <a:cubicBezTo>
                  <a:pt x="4295160" y="130892"/>
                  <a:pt x="4653898" y="147859"/>
                  <a:pt x="5010212" y="150282"/>
                </a:cubicBezTo>
                <a:cubicBezTo>
                  <a:pt x="5267145" y="152706"/>
                  <a:pt x="5526503" y="174521"/>
                  <a:pt x="5783437" y="155130"/>
                </a:cubicBezTo>
                <a:cubicBezTo>
                  <a:pt x="6084001" y="133315"/>
                  <a:pt x="6389414" y="150282"/>
                  <a:pt x="6692401" y="143011"/>
                </a:cubicBezTo>
                <a:cubicBezTo>
                  <a:pt x="6828140" y="140587"/>
                  <a:pt x="6963878" y="121195"/>
                  <a:pt x="7099618" y="106653"/>
                </a:cubicBezTo>
                <a:cubicBezTo>
                  <a:pt x="7354127" y="77565"/>
                  <a:pt x="7611060" y="38783"/>
                  <a:pt x="7867995" y="50902"/>
                </a:cubicBezTo>
                <a:cubicBezTo>
                  <a:pt x="8027973" y="58174"/>
                  <a:pt x="8185527" y="58174"/>
                  <a:pt x="8350352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E505D-E8BA-4058-8485-63C1D2F625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563422"/>
            <a:ext cx="6810944" cy="1754376"/>
          </a:xfrm>
        </p:spPr>
        <p:txBody>
          <a:bodyPr>
            <a:normAutofit/>
          </a:bodyPr>
          <a:lstStyle/>
          <a:p>
            <a:r>
              <a:rPr lang="en-US" dirty="0"/>
              <a:t>Charades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8EF50C-D1E6-4FF3-A2F9-1BF19CACD2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5384877"/>
            <a:ext cx="6005661" cy="13687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Ramsha Rasheed Fa16- BCS-127</a:t>
            </a:r>
          </a:p>
          <a:p>
            <a:r>
              <a:rPr lang="en-US" dirty="0"/>
              <a:t>Aisha Fa16-bcs-097</a:t>
            </a:r>
          </a:p>
          <a:p>
            <a:r>
              <a:rPr lang="en-US" dirty="0"/>
              <a:t>Bilal ahmed fa16-bcs-121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87C9F7-CAE1-47B4-BADB-7EA23B950EAA}"/>
              </a:ext>
            </a:extLst>
          </p:cNvPr>
          <p:cNvSpPr txBox="1"/>
          <p:nvPr/>
        </p:nvSpPr>
        <p:spPr>
          <a:xfrm>
            <a:off x="7197038" y="5373235"/>
            <a:ext cx="463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Supervisor</a:t>
            </a:r>
          </a:p>
          <a:p>
            <a:r>
              <a:rPr lang="en-US" sz="2400" dirty="0"/>
              <a:t>Dr. Usama Ijaz </a:t>
            </a:r>
            <a:r>
              <a:rPr lang="en-US" sz="2400" dirty="0" err="1"/>
              <a:t>Bajwa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102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66C1A-A692-4789-B329-B66BD9CC2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Text-to-Sign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34E6A-B949-4403-9287-9E75934A9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47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0A0EB4-B738-484A-B343-A22BEA6E293D}"/>
              </a:ext>
            </a:extLst>
          </p:cNvPr>
          <p:cNvSpPr txBox="1"/>
          <p:nvPr/>
        </p:nvSpPr>
        <p:spPr>
          <a:xfrm>
            <a:off x="1157222" y="3163437"/>
            <a:ext cx="10515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AFBD02-8107-4783-A137-C60308190662}"/>
              </a:ext>
            </a:extLst>
          </p:cNvPr>
          <p:cNvSpPr/>
          <p:nvPr/>
        </p:nvSpPr>
        <p:spPr>
          <a:xfrm>
            <a:off x="936018" y="2582500"/>
            <a:ext cx="1470581" cy="52790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English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7C5DD8-188B-41A8-84FE-D7D542F14C43}"/>
              </a:ext>
            </a:extLst>
          </p:cNvPr>
          <p:cNvSpPr/>
          <p:nvPr/>
        </p:nvSpPr>
        <p:spPr>
          <a:xfrm>
            <a:off x="4625418" y="2564091"/>
            <a:ext cx="1470581" cy="5279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Gloss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435C412-6E52-419F-9BB4-A8C83AC0F8C0}"/>
              </a:ext>
            </a:extLst>
          </p:cNvPr>
          <p:cNvSpPr/>
          <p:nvPr/>
        </p:nvSpPr>
        <p:spPr>
          <a:xfrm>
            <a:off x="8649281" y="2528390"/>
            <a:ext cx="1470581" cy="54683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Pose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76A81AC-51A7-4411-B0D8-708BDDA22A34}"/>
              </a:ext>
            </a:extLst>
          </p:cNvPr>
          <p:cNvSpPr/>
          <p:nvPr/>
        </p:nvSpPr>
        <p:spPr>
          <a:xfrm>
            <a:off x="2762782" y="2367847"/>
            <a:ext cx="1526354" cy="79968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56BCC6-EB9B-4E15-BED6-2ADB41D5CD43}"/>
              </a:ext>
            </a:extLst>
          </p:cNvPr>
          <p:cNvSpPr/>
          <p:nvPr/>
        </p:nvSpPr>
        <p:spPr>
          <a:xfrm>
            <a:off x="6609463" y="2424895"/>
            <a:ext cx="1526354" cy="76197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Lookup table</a:t>
            </a:r>
          </a:p>
        </p:txBody>
      </p:sp>
      <p:pic>
        <p:nvPicPr>
          <p:cNvPr id="9" name="Picture 8" descr="A picture containing knife&#10;&#10;Description automatically generated">
            <a:extLst>
              <a:ext uri="{FF2B5EF4-FFF2-40B4-BE49-F238E27FC236}">
                <a16:creationId xmlns:a16="http://schemas.microsoft.com/office/drawing/2014/main" id="{6423CB53-AC3A-494F-BE23-F07199595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18" y="3625105"/>
            <a:ext cx="2461473" cy="2091826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9FEF746C-A41E-4316-8A2A-9D7FE1DB1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48" y="3852985"/>
            <a:ext cx="2065199" cy="18639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0B17A1-591A-4D52-9989-6CA0EA112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163" y="3537173"/>
            <a:ext cx="3742819" cy="257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89CDB6-C8E9-4B09-8F6B-3579EE44855A}"/>
              </a:ext>
            </a:extLst>
          </p:cNvPr>
          <p:cNvSpPr txBox="1"/>
          <p:nvPr/>
        </p:nvSpPr>
        <p:spPr>
          <a:xfrm>
            <a:off x="1522476" y="5470634"/>
            <a:ext cx="9144000" cy="822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dirty="0">
                <a:latin typeface="+mj-lt"/>
                <a:ea typeface="+mj-ea"/>
                <a:cs typeface="+mj-cs"/>
              </a:rPr>
              <a:t>English-ASL Gloss Parallel Corpus 2012(83K examples)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500" b="1" i="1" dirty="0">
                <a:latin typeface="+mj-lt"/>
                <a:ea typeface="+mj-ea"/>
                <a:cs typeface="+mj-cs"/>
              </a:rPr>
              <a:t>Gloss = written form of sign language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2D8D6-4718-46CC-9793-2CD4513BC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52" y="564640"/>
            <a:ext cx="10386634" cy="475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16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5BFEF5-031C-45EF-B73A-512898183772}"/>
              </a:ext>
            </a:extLst>
          </p:cNvPr>
          <p:cNvSpPr txBox="1"/>
          <p:nvPr/>
        </p:nvSpPr>
        <p:spPr>
          <a:xfrm>
            <a:off x="838200" y="83189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English </a:t>
            </a:r>
            <a:r>
              <a:rPr lang="en-US" sz="2800" b="1" dirty="0">
                <a:sym typeface="Wingdings" panose="05000000000000000000" pitchFamily="2" charset="2"/>
              </a:rPr>
              <a:t></a:t>
            </a:r>
            <a:r>
              <a:rPr lang="en-US" sz="2800" b="1" dirty="0"/>
              <a:t> Gloss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530B19-1ED2-40E0-84D5-F38B8EF37A58}"/>
              </a:ext>
            </a:extLst>
          </p:cNvPr>
          <p:cNvSpPr txBox="1"/>
          <p:nvPr/>
        </p:nvSpPr>
        <p:spPr>
          <a:xfrm>
            <a:off x="838200" y="2207393"/>
            <a:ext cx="2800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English sentences</a:t>
            </a:r>
          </a:p>
        </p:txBody>
      </p:sp>
      <p:sp>
        <p:nvSpPr>
          <p:cNvPr id="19" name="Arrow: Right 18">
            <a:hlinkClick r:id="rId2" action="ppaction://hlinksldjump"/>
            <a:extLst>
              <a:ext uri="{FF2B5EF4-FFF2-40B4-BE49-F238E27FC236}">
                <a16:creationId xmlns:a16="http://schemas.microsoft.com/office/drawing/2014/main" id="{81F7022B-CFB5-4E68-9136-D4C9596374F2}"/>
              </a:ext>
            </a:extLst>
          </p:cNvPr>
          <p:cNvSpPr/>
          <p:nvPr/>
        </p:nvSpPr>
        <p:spPr>
          <a:xfrm>
            <a:off x="4600280" y="3893270"/>
            <a:ext cx="3009312" cy="91440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Sequence to sequence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17BCD9-8E13-4537-BBA2-6EBD9E6C8850}"/>
              </a:ext>
            </a:extLst>
          </p:cNvPr>
          <p:cNvSpPr txBox="1"/>
          <p:nvPr/>
        </p:nvSpPr>
        <p:spPr>
          <a:xfrm>
            <a:off x="4487159" y="2064470"/>
            <a:ext cx="30093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Transformer model with shared GloVe Embedding, different number of heads and model dimension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FFEFC-E599-4F77-9001-913E4669521C}"/>
              </a:ext>
            </a:extLst>
          </p:cNvPr>
          <p:cNvSpPr txBox="1"/>
          <p:nvPr/>
        </p:nvSpPr>
        <p:spPr>
          <a:xfrm>
            <a:off x="8164285" y="2207393"/>
            <a:ext cx="233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ASL Gloss</a:t>
            </a:r>
          </a:p>
        </p:txBody>
      </p:sp>
      <p:pic>
        <p:nvPicPr>
          <p:cNvPr id="9" name="Content Placeholder 8" descr="A close up of a person&#10;&#10;Description automatically generated">
            <a:extLst>
              <a:ext uri="{FF2B5EF4-FFF2-40B4-BE49-F238E27FC236}">
                <a16:creationId xmlns:a16="http://schemas.microsoft.com/office/drawing/2014/main" id="{1300164B-CB3A-4E37-ABFD-D1222EA11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41798"/>
            <a:ext cx="3366154" cy="2041071"/>
          </a:xfr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BAA2C7-82B7-4B54-AE20-AA5E2F66C4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85" y="3541798"/>
            <a:ext cx="3009312" cy="20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00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136DE79-7090-4CBC-96A9-934DBFB25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51" y="406978"/>
            <a:ext cx="4915326" cy="33988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0E612D-6902-4AD0-A7FA-1B58F1DE29EA}"/>
              </a:ext>
            </a:extLst>
          </p:cNvPr>
          <p:cNvSpPr txBox="1"/>
          <p:nvPr/>
        </p:nvSpPr>
        <p:spPr>
          <a:xfrm>
            <a:off x="5731328" y="914399"/>
            <a:ext cx="223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0E986-716C-4E52-B4E0-52EE11F1F724}"/>
              </a:ext>
            </a:extLst>
          </p:cNvPr>
          <p:cNvSpPr txBox="1"/>
          <p:nvPr/>
        </p:nvSpPr>
        <p:spPr>
          <a:xfrm>
            <a:off x="3534923" y="5735037"/>
            <a:ext cx="2561077" cy="37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accuracy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E81E861-3BA2-499A-B2E5-3B1ADEBC1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5614520" cy="302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80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E6060-2115-438E-9A90-B89FB8F84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000" b="1" dirty="0"/>
              <a:t>English </a:t>
            </a:r>
            <a:r>
              <a:rPr lang="en-US" sz="4000" b="1" dirty="0">
                <a:sym typeface="Wingdings" panose="05000000000000000000" pitchFamily="2" charset="2"/>
              </a:rPr>
              <a:t></a:t>
            </a:r>
            <a:r>
              <a:rPr lang="en-US" sz="4000" b="1" dirty="0"/>
              <a:t> Gloss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0C814B-DF2B-466C-84CD-95AFA258D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846" y="2540603"/>
            <a:ext cx="7779875" cy="639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A4EDCC-2EE5-4275-8839-1F73A7AA163A}"/>
              </a:ext>
            </a:extLst>
          </p:cNvPr>
          <p:cNvSpPr txBox="1"/>
          <p:nvPr/>
        </p:nvSpPr>
        <p:spPr>
          <a:xfrm>
            <a:off x="1139651" y="3997871"/>
            <a:ext cx="96462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BLEU evaluation matric is used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Score is between 0 to 1 or sometimes normalized from 0 to 100.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 calculated on ~1000 sentences.</a:t>
            </a:r>
          </a:p>
        </p:txBody>
      </p:sp>
    </p:spTree>
    <p:extLst>
      <p:ext uri="{BB962C8B-B14F-4D97-AF65-F5344CB8AC3E}">
        <p14:creationId xmlns:p14="http://schemas.microsoft.com/office/powerpoint/2010/main" val="1525613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80158-2429-4947-8D1D-03E24F59C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7722"/>
            <a:ext cx="10515600" cy="6938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+ ate + an apple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701595-2C63-4462-9D95-D1BF374F4DD5}"/>
              </a:ext>
            </a:extLst>
          </p:cNvPr>
          <p:cNvSpPr txBox="1"/>
          <p:nvPr/>
        </p:nvSpPr>
        <p:spPr>
          <a:xfrm>
            <a:off x="838200" y="30305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Gloss </a:t>
            </a:r>
            <a:r>
              <a:rPr lang="en-US" sz="2800" b="1" dirty="0">
                <a:sym typeface="Wingdings" panose="05000000000000000000" pitchFamily="2" charset="2"/>
              </a:rPr>
              <a:t></a:t>
            </a:r>
            <a:r>
              <a:rPr lang="en-US" sz="2800" b="1" dirty="0"/>
              <a:t> Pose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DC29FE-5624-4565-86E6-753CB18AA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68" y="1975757"/>
            <a:ext cx="2766374" cy="41369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1CCD29-6667-4CB8-AFD7-B5A6D67DA445}"/>
              </a:ext>
            </a:extLst>
          </p:cNvPr>
          <p:cNvSpPr txBox="1"/>
          <p:nvPr/>
        </p:nvSpPr>
        <p:spPr>
          <a:xfrm>
            <a:off x="3949831" y="4270342"/>
            <a:ext cx="754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60FF06-F495-402B-82F2-1421B75F5B77}"/>
              </a:ext>
            </a:extLst>
          </p:cNvPr>
          <p:cNvSpPr/>
          <p:nvPr/>
        </p:nvSpPr>
        <p:spPr>
          <a:xfrm>
            <a:off x="7978651" y="4152508"/>
            <a:ext cx="8118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ym typeface="Wingdings" panose="05000000000000000000" pitchFamily="2" charset="2"/>
              </a:rPr>
              <a:t></a:t>
            </a:r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9BD545-36F1-4520-B9F3-F928C85FA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96" y="1975757"/>
            <a:ext cx="2766374" cy="4136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F6C4DD-7470-4B8A-8039-C9CDE1809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997" y="1975757"/>
            <a:ext cx="2857500" cy="410073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A93E14D2-3B4B-4167-9A68-7BB2B13A803B}"/>
              </a:ext>
            </a:extLst>
          </p:cNvPr>
          <p:cNvSpPr/>
          <p:nvPr/>
        </p:nvSpPr>
        <p:spPr>
          <a:xfrm>
            <a:off x="4703975" y="923577"/>
            <a:ext cx="2327446" cy="69381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EE4DC-13F1-4509-AEFE-09ACE3E43D33}"/>
              </a:ext>
            </a:extLst>
          </p:cNvPr>
          <p:cNvSpPr txBox="1"/>
          <p:nvPr/>
        </p:nvSpPr>
        <p:spPr>
          <a:xfrm>
            <a:off x="7717221" y="1008873"/>
            <a:ext cx="3865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+ eat + apple</a:t>
            </a:r>
          </a:p>
        </p:txBody>
      </p:sp>
    </p:spTree>
    <p:extLst>
      <p:ext uri="{BB962C8B-B14F-4D97-AF65-F5344CB8AC3E}">
        <p14:creationId xmlns:p14="http://schemas.microsoft.com/office/powerpoint/2010/main" val="273143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12410-D578-4B71-9716-03F5FFFAF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Sign-to-Text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1AC2D-F4A6-4AE1-8AC7-A02A9DD3D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0809"/>
            <a:ext cx="10515600" cy="519249"/>
          </a:xfrm>
        </p:spPr>
        <p:txBody>
          <a:bodyPr/>
          <a:lstStyle/>
          <a:p>
            <a:r>
              <a:rPr lang="en-US" dirty="0"/>
              <a:t>Pipeline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925275-04F2-4904-8ACA-53134B1DC51F}"/>
              </a:ext>
            </a:extLst>
          </p:cNvPr>
          <p:cNvSpPr/>
          <p:nvPr/>
        </p:nvSpPr>
        <p:spPr>
          <a:xfrm>
            <a:off x="1257300" y="2612571"/>
            <a:ext cx="1698171" cy="9470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Sign in video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A627A2-A13F-4BCD-8B44-FA60AB38EE2E}"/>
              </a:ext>
            </a:extLst>
          </p:cNvPr>
          <p:cNvSpPr/>
          <p:nvPr/>
        </p:nvSpPr>
        <p:spPr>
          <a:xfrm>
            <a:off x="4727120" y="2612571"/>
            <a:ext cx="1959429" cy="94705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4F65F6-1EB1-4C41-A990-7C18425BD42A}"/>
              </a:ext>
            </a:extLst>
          </p:cNvPr>
          <p:cNvSpPr/>
          <p:nvPr/>
        </p:nvSpPr>
        <p:spPr>
          <a:xfrm>
            <a:off x="8458199" y="2612571"/>
            <a:ext cx="1959429" cy="8164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English word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72B1789-5831-4283-92A7-24AACE4C58BD}"/>
              </a:ext>
            </a:extLst>
          </p:cNvPr>
          <p:cNvSpPr/>
          <p:nvPr/>
        </p:nvSpPr>
        <p:spPr>
          <a:xfrm>
            <a:off x="3265714" y="2841171"/>
            <a:ext cx="996043" cy="51924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56A57AB-45C2-458D-9CC4-862E3FAE7122}"/>
              </a:ext>
            </a:extLst>
          </p:cNvPr>
          <p:cNvSpPr/>
          <p:nvPr/>
        </p:nvSpPr>
        <p:spPr>
          <a:xfrm>
            <a:off x="7151911" y="2776494"/>
            <a:ext cx="967469" cy="51924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08B0DA23-550A-40A3-9797-9AA42F78B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4082141"/>
            <a:ext cx="9503229" cy="207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BCB3F-8AF4-4F67-8E52-083D909369DD}"/>
              </a:ext>
            </a:extLst>
          </p:cNvPr>
          <p:cNvSpPr txBox="1"/>
          <p:nvPr/>
        </p:nvSpPr>
        <p:spPr>
          <a:xfrm>
            <a:off x="3340390" y="2429027"/>
            <a:ext cx="5508171" cy="872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i="1" dirty="0">
                <a:latin typeface="+mj-lt"/>
                <a:ea typeface="+mj-ea"/>
                <a:cs typeface="+mj-cs"/>
              </a:rPr>
              <a:t>Evaluation results for 2745 classes using st-gcn model</a:t>
            </a:r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61C8C27B-F2D4-4316-AA5A-242DDA3C0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39" y="450463"/>
            <a:ext cx="8707361" cy="1785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986531-53C6-4013-A6B9-27ED93809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60242" y="-891456"/>
            <a:ext cx="1277956" cy="10728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A69671-71B5-4E8C-ABBA-0C78EC660DB3}"/>
              </a:ext>
            </a:extLst>
          </p:cNvPr>
          <p:cNvSpPr txBox="1"/>
          <p:nvPr/>
        </p:nvSpPr>
        <p:spPr>
          <a:xfrm>
            <a:off x="3340390" y="5498991"/>
            <a:ext cx="5508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Evaluation results for 2745 classes using CNN+RNN model</a:t>
            </a:r>
          </a:p>
        </p:txBody>
      </p:sp>
    </p:spTree>
    <p:extLst>
      <p:ext uri="{BB962C8B-B14F-4D97-AF65-F5344CB8AC3E}">
        <p14:creationId xmlns:p14="http://schemas.microsoft.com/office/powerpoint/2010/main" val="1285923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834243"/>
            <a:ext cx="3781618" cy="3189514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78F65-A443-4628-A422-62D13271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10" y="2785830"/>
            <a:ext cx="3010737" cy="1765613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SWOT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CA09B-4A31-48C5-8CF0-A635B5B52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b="1" dirty="0"/>
              <a:t>Strength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Easy to use.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Real-times translations.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Both way translation possible.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Weakness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Takes more than a minute to translate.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Recognition probability is less.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Opportunity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Can integrate more sign languages.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Increase accuracy by getting improved dataset.</a:t>
            </a:r>
          </a:p>
          <a:p>
            <a:pPr>
              <a:lnSpc>
                <a:spcPct val="90000"/>
              </a:lnSpc>
            </a:pPr>
            <a:r>
              <a:rPr lang="en-US" sz="1700" b="1" dirty="0"/>
              <a:t>Threats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Dataset availability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Lack of computational resources</a:t>
            </a:r>
          </a:p>
          <a:p>
            <a:pPr lvl="1">
              <a:lnSpc>
                <a:spcPct val="90000"/>
              </a:lnSpc>
            </a:pPr>
            <a:r>
              <a:rPr lang="en-US" sz="1700" dirty="0"/>
              <a:t>Funding problems</a:t>
            </a:r>
          </a:p>
        </p:txBody>
      </p:sp>
    </p:spTree>
    <p:extLst>
      <p:ext uri="{BB962C8B-B14F-4D97-AF65-F5344CB8AC3E}">
        <p14:creationId xmlns:p14="http://schemas.microsoft.com/office/powerpoint/2010/main" val="36076313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4C5663A-0CE3-4AEE-B47E-FB68D9EB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9B24C-2E6B-4233-880B-63C136B48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807305"/>
          </a:xfrm>
        </p:spPr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D0B5-B413-4147-9E19-00F424E6B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3297"/>
            <a:ext cx="3816096" cy="3843666"/>
          </a:xfrm>
        </p:spPr>
        <p:txBody>
          <a:bodyPr>
            <a:normAutofit/>
          </a:bodyPr>
          <a:lstStyle/>
          <a:p>
            <a:r>
              <a:rPr lang="en-US" sz="2000" dirty="0"/>
              <a:t>Choosing sign language to target</a:t>
            </a:r>
          </a:p>
          <a:p>
            <a:pPr lvl="1"/>
            <a:r>
              <a:rPr lang="en-US" sz="2000" dirty="0"/>
              <a:t>International sign language not officially declared yet.</a:t>
            </a:r>
          </a:p>
          <a:p>
            <a:pPr lvl="1"/>
            <a:r>
              <a:rPr lang="en-US" sz="2000" dirty="0"/>
              <a:t>ASL most widely spoken among others.</a:t>
            </a:r>
          </a:p>
        </p:txBody>
      </p:sp>
      <p:pic>
        <p:nvPicPr>
          <p:cNvPr id="5" name="Picture 4" descr="A close up of graphics&#10;&#10;Description automatically generated">
            <a:extLst>
              <a:ext uri="{FF2B5EF4-FFF2-40B4-BE49-F238E27FC236}">
                <a16:creationId xmlns:a16="http://schemas.microsoft.com/office/drawing/2014/main" id="{F95E0F62-C618-4B28-AFAC-63AEB2A05F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5" r="5275" b="6"/>
          <a:stretch/>
        </p:blipFill>
        <p:spPr>
          <a:xfrm>
            <a:off x="4726728" y="10"/>
            <a:ext cx="7472381" cy="6857990"/>
          </a:xfrm>
          <a:custGeom>
            <a:avLst/>
            <a:gdLst/>
            <a:ahLst/>
            <a:cxnLst/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81078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8">
            <a:extLst>
              <a:ext uri="{FF2B5EF4-FFF2-40B4-BE49-F238E27FC236}">
                <a16:creationId xmlns:a16="http://schemas.microsoft.com/office/drawing/2014/main" id="{687AFE0E-B37D-4531-AFE8-231C8348E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35BF0-BB71-42B9-B4CC-BF405F352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/>
              <a:t>Introduction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83A6D240-92CB-4783-B62F-846496BEB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r>
              <a:rPr lang="en-US" dirty="0"/>
              <a:t>Charades is a virtual sign language interpreter.</a:t>
            </a:r>
          </a:p>
          <a:p>
            <a:r>
              <a:rPr lang="en-US" dirty="0"/>
              <a:t>Android application.</a:t>
            </a:r>
          </a:p>
          <a:p>
            <a:r>
              <a:rPr lang="en-US" dirty="0"/>
              <a:t>Accommodates 2-way communication:</a:t>
            </a:r>
          </a:p>
          <a:p>
            <a:pPr lvl="1"/>
            <a:r>
              <a:rPr lang="en-US" sz="2800" dirty="0"/>
              <a:t>Sign-to-Text</a:t>
            </a:r>
          </a:p>
          <a:p>
            <a:pPr lvl="1"/>
            <a:r>
              <a:rPr lang="en-US" sz="2800" dirty="0"/>
              <a:t>Text-to-Sign</a:t>
            </a:r>
          </a:p>
          <a:p>
            <a:endParaRPr lang="en-US" sz="2000" dirty="0"/>
          </a:p>
        </p:txBody>
      </p:sp>
      <p:pic>
        <p:nvPicPr>
          <p:cNvPr id="5" name="Content Placeholder 4" descr="A graffiti covered wall&#10;&#10;Description automatically generated">
            <a:extLst>
              <a:ext uri="{FF2B5EF4-FFF2-40B4-BE49-F238E27FC236}">
                <a16:creationId xmlns:a16="http://schemas.microsoft.com/office/drawing/2014/main" id="{5DFA5D74-30C0-4513-A4AD-4412444B5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" b="1"/>
          <a:stretch/>
        </p:blipFill>
        <p:spPr>
          <a:xfrm>
            <a:off x="6101338" y="2015168"/>
            <a:ext cx="5283866" cy="4210442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5158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834243"/>
            <a:ext cx="3781618" cy="3189514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7DDE6-76A8-4414-AC6F-80D50F32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10" y="2785830"/>
            <a:ext cx="3010737" cy="1765613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278E1-C0C5-4BEA-B153-BA36AA995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 lnSpcReduction="10000"/>
          </a:bodyPr>
          <a:lstStyle/>
          <a:p>
            <a:r>
              <a:rPr lang="en-US" sz="2000" b="1" dirty="0"/>
              <a:t>Technical challenges</a:t>
            </a:r>
          </a:p>
          <a:p>
            <a:pPr lvl="1"/>
            <a:r>
              <a:rPr lang="en-US" sz="2000" dirty="0"/>
              <a:t>For text-to-sign</a:t>
            </a:r>
          </a:p>
          <a:p>
            <a:pPr lvl="2"/>
            <a:r>
              <a:rPr lang="en-US" dirty="0"/>
              <a:t>Modern translation models use hundreds of millions of examples English-ASL gloss public datasets are small (&lt; 100,000 sentence pairs) and of poor quality and the sentences were not all parallel.</a:t>
            </a:r>
          </a:p>
          <a:p>
            <a:pPr lvl="2"/>
            <a:r>
              <a:rPr lang="en-US" dirty="0"/>
              <a:t>Dataset was reviewed sentence by sentence to make it accurate.</a:t>
            </a:r>
          </a:p>
          <a:p>
            <a:pPr lvl="2"/>
            <a:r>
              <a:rPr lang="en-US" dirty="0"/>
              <a:t>Speed of video dataset was reduced.</a:t>
            </a:r>
          </a:p>
          <a:p>
            <a:pPr lvl="1"/>
            <a:r>
              <a:rPr lang="en-US" sz="2000" dirty="0"/>
              <a:t>For sign-to-text</a:t>
            </a:r>
          </a:p>
          <a:p>
            <a:pPr lvl="2"/>
            <a:r>
              <a:rPr lang="en-US" dirty="0"/>
              <a:t>ASLLVD dataset only has frontal view of the signer.</a:t>
            </a:r>
          </a:p>
          <a:p>
            <a:pPr lvl="2"/>
            <a:r>
              <a:rPr lang="en-US" dirty="0"/>
              <a:t>2D frontal view of signer was used for recognition and production .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723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834243"/>
            <a:ext cx="3781618" cy="3189514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D7F71-54DE-4672-8806-CD7086551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10" y="2785830"/>
            <a:ext cx="3010737" cy="1765613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0B28E-825C-40A8-B3FA-4D8BF972E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Engineering Challenges:</a:t>
            </a:r>
          </a:p>
          <a:p>
            <a:pPr lvl="1"/>
            <a:r>
              <a:rPr lang="en-US" sz="2000" dirty="0"/>
              <a:t>Computational extensive:</a:t>
            </a:r>
          </a:p>
          <a:p>
            <a:pPr lvl="2"/>
            <a:r>
              <a:rPr lang="en-US" dirty="0"/>
              <a:t>Sign-to-text model requires a Nvidia GPU with extensive memory for demo.</a:t>
            </a:r>
          </a:p>
          <a:p>
            <a:pPr lvl="2"/>
            <a:r>
              <a:rPr lang="en-US" dirty="0"/>
              <a:t>For overall project, a server system with good GPU and extensive memory is required.</a:t>
            </a:r>
          </a:p>
          <a:p>
            <a:pPr lvl="2"/>
            <a:r>
              <a:rPr lang="en-US" dirty="0"/>
              <a:t>Google Colab and Google cloud platform were used for training and testing purposes.</a:t>
            </a:r>
          </a:p>
        </p:txBody>
      </p:sp>
    </p:spTree>
    <p:extLst>
      <p:ext uri="{BB962C8B-B14F-4D97-AF65-F5344CB8AC3E}">
        <p14:creationId xmlns:p14="http://schemas.microsoft.com/office/powerpoint/2010/main" val="2825234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68717E5B-2C1D-4094-9D25-6FF6FBD92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070" y="1834243"/>
            <a:ext cx="3781618" cy="3189514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36180-B512-4F0A-8C30-F40863A3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10" y="2785830"/>
            <a:ext cx="3010737" cy="1765613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A73E7-1691-482E-A101-E832901CC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14" y="964850"/>
            <a:ext cx="6068786" cy="4928300"/>
          </a:xfrm>
        </p:spPr>
        <p:txBody>
          <a:bodyPr anchor="ctr">
            <a:normAutofit/>
          </a:bodyPr>
          <a:lstStyle/>
          <a:p>
            <a:r>
              <a:rPr lang="en-US" sz="2000" b="1" dirty="0"/>
              <a:t>Android application</a:t>
            </a:r>
          </a:p>
          <a:p>
            <a:pPr lvl="1"/>
            <a:r>
              <a:rPr lang="en-US" sz="2000" dirty="0"/>
              <a:t>Cannot  work with .mov extension videos.</a:t>
            </a:r>
          </a:p>
          <a:p>
            <a:pPr lvl="1"/>
            <a:r>
              <a:rPr lang="en-US" sz="2000" dirty="0"/>
              <a:t>Video dataset of 9745 videos was converted to .mp4</a:t>
            </a:r>
          </a:p>
          <a:p>
            <a:pPr lvl="1"/>
            <a:r>
              <a:rPr lang="en-US" sz="2000" dirty="0"/>
              <a:t>Can not port heavy models on android device.</a:t>
            </a:r>
          </a:p>
          <a:p>
            <a:pPr lvl="1"/>
            <a:r>
              <a:rPr lang="en-US" sz="2000" dirty="0"/>
              <a:t>The models along with dataset were ported on local flask server.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0184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E21785-62D8-430F-9521-90166EF7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7CF8A0-D3E4-4A16-87D3-1D973AC61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3296" y="697832"/>
            <a:ext cx="8189484" cy="5541981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852A0-28F6-475C-81B9-306750C14629}"/>
              </a:ext>
            </a:extLst>
          </p:cNvPr>
          <p:cNvSpPr txBox="1"/>
          <p:nvPr/>
        </p:nvSpPr>
        <p:spPr>
          <a:xfrm>
            <a:off x="3325473" y="1998925"/>
            <a:ext cx="5541054" cy="21494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i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39093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0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2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6DA5ED-BE7E-43F9-A335-E0629C77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3312"/>
            <a:ext cx="3461084" cy="54313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GitHub Links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55B82-F98C-4DDB-8C3E-1B9102795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713313"/>
            <a:ext cx="5257801" cy="54313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https://github.com/mishu45/CharadesFYP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86626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0A278E-2AAC-4FE0-8A3D-FAE360A07B93}"/>
              </a:ext>
            </a:extLst>
          </p:cNvPr>
          <p:cNvSpPr txBox="1"/>
          <p:nvPr/>
        </p:nvSpPr>
        <p:spPr>
          <a:xfrm>
            <a:off x="838200" y="831898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Sequence to sequence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10D323-36F0-4A61-B8FD-0756FD1D9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781503"/>
            <a:ext cx="9412013" cy="4067503"/>
          </a:xfrm>
        </p:spPr>
      </p:pic>
    </p:spTree>
    <p:extLst>
      <p:ext uri="{BB962C8B-B14F-4D97-AF65-F5344CB8AC3E}">
        <p14:creationId xmlns:p14="http://schemas.microsoft.com/office/powerpoint/2010/main" val="37863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08A03-E77B-4437-9A11-D70D4B180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dirty="0"/>
              <a:t>How do deaf communicate?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DC1D9-F8A0-4270-A77F-529E42759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US" sz="2400" dirty="0"/>
              <a:t>Through sign language.</a:t>
            </a:r>
          </a:p>
          <a:p>
            <a:r>
              <a:rPr lang="en-US" sz="2400" dirty="0"/>
              <a:t>Abled people have no knowledge of sign language.</a:t>
            </a:r>
            <a:endParaRPr lang="en-US" sz="2000" dirty="0"/>
          </a:p>
          <a:p>
            <a:r>
              <a:rPr lang="en-US" sz="2400" dirty="0"/>
              <a:t>Use professional interpreters to communication.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E73FC-AC0F-414F-8FE0-736894DF8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86" y="2122760"/>
            <a:ext cx="4747547" cy="264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6F6B5C-2B5F-4FEE-8263-34996D29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A90C5-91D1-4FBD-B4D6-7782A364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8E50D-E20C-4CEC-8041-FCFF4809F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13625"/>
            <a:ext cx="4614759" cy="41633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Sign language interpreter :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Expensive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Not accessible at all time.</a:t>
            </a:r>
          </a:p>
          <a:p>
            <a:pPr>
              <a:lnSpc>
                <a:spcPct val="90000"/>
              </a:lnSpc>
            </a:pPr>
            <a:r>
              <a:rPr lang="en-US" sz="2000"/>
              <a:t>Automated translators present for almost all the languages.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Google translate</a:t>
            </a:r>
          </a:p>
          <a:p>
            <a:pPr>
              <a:lnSpc>
                <a:spcPct val="90000"/>
              </a:lnSpc>
            </a:pPr>
            <a:r>
              <a:rPr lang="en-US" sz="2000"/>
              <a:t>No automated translator available for sign languages.</a:t>
            </a:r>
          </a:p>
          <a:p>
            <a:pPr>
              <a:lnSpc>
                <a:spcPct val="90000"/>
              </a:lnSpc>
            </a:pPr>
            <a:r>
              <a:rPr lang="en-IE" sz="2000"/>
              <a:t>This causes a communication gap for &gt; 466 million people around the world</a:t>
            </a:r>
            <a:r>
              <a:rPr lang="en-US" sz="2000"/>
              <a:t> (432 million adults and 34 million children).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endParaRPr lang="en-US" sz="2000"/>
          </a:p>
        </p:txBody>
      </p:sp>
      <p:pic>
        <p:nvPicPr>
          <p:cNvPr id="7" name="Graphic 6" descr="Deaf">
            <a:extLst>
              <a:ext uri="{FF2B5EF4-FFF2-40B4-BE49-F238E27FC236}">
                <a16:creationId xmlns:a16="http://schemas.microsoft.com/office/drawing/2014/main" id="{7C905215-3F97-421A-8D51-97CF36E4F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5346" y="2766817"/>
            <a:ext cx="2751667" cy="27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6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A866F0E-F54B-4BF5-8A88-7D97BD45F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6F6B5C-2B5F-4FEE-8263-34996D29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229EC50-E910-4AE2-9EEA-604A81EF6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941221 w 12192000"/>
              <a:gd name="connsiteY0" fmla="*/ 2015186 h 6858000"/>
              <a:gd name="connsiteX1" fmla="*/ 6907857 w 12192000"/>
              <a:gd name="connsiteY1" fmla="*/ 2033351 h 6858000"/>
              <a:gd name="connsiteX2" fmla="*/ 7093700 w 12192000"/>
              <a:gd name="connsiteY2" fmla="*/ 2101457 h 6858000"/>
              <a:gd name="connsiteX3" fmla="*/ 6803079 w 12192000"/>
              <a:gd name="connsiteY3" fmla="*/ 2065612 h 6858000"/>
              <a:gd name="connsiteX4" fmla="*/ 6798115 w 12192000"/>
              <a:gd name="connsiteY4" fmla="*/ 2088772 h 6858000"/>
              <a:gd name="connsiteX5" fmla="*/ 7128167 w 12192000"/>
              <a:gd name="connsiteY5" fmla="*/ 2176455 h 6858000"/>
              <a:gd name="connsiteX6" fmla="*/ 7098663 w 12192000"/>
              <a:gd name="connsiteY6" fmla="*/ 2189968 h 6858000"/>
              <a:gd name="connsiteX7" fmla="*/ 6923298 w 12192000"/>
              <a:gd name="connsiteY7" fmla="*/ 2156052 h 6858000"/>
              <a:gd name="connsiteX8" fmla="*/ 6888004 w 12192000"/>
              <a:gd name="connsiteY8" fmla="*/ 2164875 h 6858000"/>
              <a:gd name="connsiteX9" fmla="*/ 6905375 w 12192000"/>
              <a:gd name="connsiteY9" fmla="*/ 2205958 h 6858000"/>
              <a:gd name="connsiteX10" fmla="*/ 6981477 w 12192000"/>
              <a:gd name="connsiteY10" fmla="*/ 2221951 h 6858000"/>
              <a:gd name="connsiteX11" fmla="*/ 7100043 w 12192000"/>
              <a:gd name="connsiteY11" fmla="*/ 2318459 h 6858000"/>
              <a:gd name="connsiteX12" fmla="*/ 6920540 w 12192000"/>
              <a:gd name="connsiteY12" fmla="*/ 2306877 h 6858000"/>
              <a:gd name="connsiteX13" fmla="*/ 6888831 w 12192000"/>
              <a:gd name="connsiteY13" fmla="*/ 2330314 h 6858000"/>
              <a:gd name="connsiteX14" fmla="*/ 6876698 w 12192000"/>
              <a:gd name="connsiteY14" fmla="*/ 2360645 h 6858000"/>
              <a:gd name="connsiteX15" fmla="*/ 6807214 w 12192000"/>
              <a:gd name="connsiteY15" fmla="*/ 2385736 h 6858000"/>
              <a:gd name="connsiteX16" fmla="*/ 6916405 w 12192000"/>
              <a:gd name="connsiteY16" fmla="*/ 2413862 h 6858000"/>
              <a:gd name="connsiteX17" fmla="*/ 6799770 w 12192000"/>
              <a:gd name="connsiteY17" fmla="*/ 2413862 h 6858000"/>
              <a:gd name="connsiteX18" fmla="*/ 6665762 w 12192000"/>
              <a:gd name="connsiteY18" fmla="*/ 2394561 h 6858000"/>
              <a:gd name="connsiteX19" fmla="*/ 6522933 w 12192000"/>
              <a:gd name="connsiteY19" fmla="*/ 2400626 h 6858000"/>
              <a:gd name="connsiteX20" fmla="*/ 6237275 w 12192000"/>
              <a:gd name="connsiteY20" fmla="*/ 2365057 h 6858000"/>
              <a:gd name="connsiteX21" fmla="*/ 6101338 w 12192000"/>
              <a:gd name="connsiteY21" fmla="*/ 2367538 h 6858000"/>
              <a:gd name="connsiteX22" fmla="*/ 6857121 w 12192000"/>
              <a:gd name="connsiteY22" fmla="*/ 2606875 h 6858000"/>
              <a:gd name="connsiteX23" fmla="*/ 6818519 w 12192000"/>
              <a:gd name="connsiteY23" fmla="*/ 2659539 h 6858000"/>
              <a:gd name="connsiteX24" fmla="*/ 6976790 w 12192000"/>
              <a:gd name="connsiteY24" fmla="*/ 2716892 h 6858000"/>
              <a:gd name="connsiteX25" fmla="*/ 7015669 w 12192000"/>
              <a:gd name="connsiteY25" fmla="*/ 2773693 h 6858000"/>
              <a:gd name="connsiteX26" fmla="*/ 6966864 w 12192000"/>
              <a:gd name="connsiteY26" fmla="*/ 2768730 h 6858000"/>
              <a:gd name="connsiteX27" fmla="*/ 6924953 w 12192000"/>
              <a:gd name="connsiteY27" fmla="*/ 2779483 h 6858000"/>
              <a:gd name="connsiteX28" fmla="*/ 6942323 w 12192000"/>
              <a:gd name="connsiteY28" fmla="*/ 2851726 h 6858000"/>
              <a:gd name="connsiteX29" fmla="*/ 7165943 w 12192000"/>
              <a:gd name="connsiteY29" fmla="*/ 2944924 h 6858000"/>
              <a:gd name="connsiteX30" fmla="*/ 7186071 w 12192000"/>
              <a:gd name="connsiteY30" fmla="*/ 2975254 h 6858000"/>
              <a:gd name="connsiteX31" fmla="*/ 7159325 w 12192000"/>
              <a:gd name="connsiteY31" fmla="*/ 2996762 h 6858000"/>
              <a:gd name="connsiteX32" fmla="*/ 7087082 w 12192000"/>
              <a:gd name="connsiteY32" fmla="*/ 3007790 h 6858000"/>
              <a:gd name="connsiteX33" fmla="*/ 7188276 w 12192000"/>
              <a:gd name="connsiteY33" fmla="*/ 3111191 h 6858000"/>
              <a:gd name="connsiteX34" fmla="*/ 7225225 w 12192000"/>
              <a:gd name="connsiteY34" fmla="*/ 3139866 h 6858000"/>
              <a:gd name="connsiteX35" fmla="*/ 7288368 w 12192000"/>
              <a:gd name="connsiteY35" fmla="*/ 3184260 h 6858000"/>
              <a:gd name="connsiteX36" fmla="*/ 7289471 w 12192000"/>
              <a:gd name="connsiteY36" fmla="*/ 3197771 h 6858000"/>
              <a:gd name="connsiteX37" fmla="*/ 7203442 w 12192000"/>
              <a:gd name="connsiteY37" fmla="*/ 3245472 h 6858000"/>
              <a:gd name="connsiteX38" fmla="*/ 7048205 w 12192000"/>
              <a:gd name="connsiteY38" fmla="*/ 3232512 h 6858000"/>
              <a:gd name="connsiteX39" fmla="*/ 7277614 w 12192000"/>
              <a:gd name="connsiteY39" fmla="*/ 3303652 h 6858000"/>
              <a:gd name="connsiteX40" fmla="*/ 6535066 w 12192000"/>
              <a:gd name="connsiteY40" fmla="*/ 3134077 h 6858000"/>
              <a:gd name="connsiteX41" fmla="*/ 6582492 w 12192000"/>
              <a:gd name="connsiteY41" fmla="*/ 3178469 h 6858000"/>
              <a:gd name="connsiteX42" fmla="*/ 6842233 w 12192000"/>
              <a:gd name="connsiteY42" fmla="*/ 3295379 h 6858000"/>
              <a:gd name="connsiteX43" fmla="*/ 6915853 w 12192000"/>
              <a:gd name="connsiteY43" fmla="*/ 3368725 h 6858000"/>
              <a:gd name="connsiteX44" fmla="*/ 6993058 w 12192000"/>
              <a:gd name="connsiteY44" fmla="*/ 3409257 h 6858000"/>
              <a:gd name="connsiteX45" fmla="*/ 7101421 w 12192000"/>
              <a:gd name="connsiteY45" fmla="*/ 3408430 h 6858000"/>
              <a:gd name="connsiteX46" fmla="*/ 7178350 w 12192000"/>
              <a:gd name="connsiteY46" fmla="*/ 3470746 h 6858000"/>
              <a:gd name="connsiteX47" fmla="*/ 7098112 w 12192000"/>
              <a:gd name="connsiteY47" fmla="*/ 3483982 h 6858000"/>
              <a:gd name="connsiteX48" fmla="*/ 7004088 w 12192000"/>
              <a:gd name="connsiteY48" fmla="*/ 3473780 h 6858000"/>
              <a:gd name="connsiteX49" fmla="*/ 6801147 w 12192000"/>
              <a:gd name="connsiteY49" fmla="*/ 3477087 h 6858000"/>
              <a:gd name="connsiteX50" fmla="*/ 6684788 w 12192000"/>
              <a:gd name="connsiteY50" fmla="*/ 3489220 h 6858000"/>
              <a:gd name="connsiteX51" fmla="*/ 6417328 w 12192000"/>
              <a:gd name="connsiteY51" fmla="*/ 3468539 h 6858000"/>
              <a:gd name="connsiteX52" fmla="*/ 6433045 w 12192000"/>
              <a:gd name="connsiteY52" fmla="*/ 3521481 h 6858000"/>
              <a:gd name="connsiteX53" fmla="*/ 6423117 w 12192000"/>
              <a:gd name="connsiteY53" fmla="*/ 3567527 h 6858000"/>
              <a:gd name="connsiteX54" fmla="*/ 6419258 w 12192000"/>
              <a:gd name="connsiteY54" fmla="*/ 3667620 h 6858000"/>
              <a:gd name="connsiteX55" fmla="*/ 6421740 w 12192000"/>
              <a:gd name="connsiteY55" fmla="*/ 3683888 h 6858000"/>
              <a:gd name="connsiteX56" fmla="*/ 6361906 w 12192000"/>
              <a:gd name="connsiteY56" fmla="*/ 3694366 h 6858000"/>
              <a:gd name="connsiteX57" fmla="*/ 6718429 w 12192000"/>
              <a:gd name="connsiteY57" fmla="*/ 3902544 h 6858000"/>
              <a:gd name="connsiteX58" fmla="*/ 6480195 w 12192000"/>
              <a:gd name="connsiteY58" fmla="*/ 3849603 h 6858000"/>
              <a:gd name="connsiteX59" fmla="*/ 6447934 w 12192000"/>
              <a:gd name="connsiteY59" fmla="*/ 3937011 h 6858000"/>
              <a:gd name="connsiteX60" fmla="*/ 6559882 w 12192000"/>
              <a:gd name="connsiteY60" fmla="*/ 4014767 h 6858000"/>
              <a:gd name="connsiteX61" fmla="*/ 6601241 w 12192000"/>
              <a:gd name="connsiteY61" fmla="*/ 4168626 h 6858000"/>
              <a:gd name="connsiteX62" fmla="*/ 6581113 w 12192000"/>
              <a:gd name="connsiteY62" fmla="*/ 4309250 h 6858000"/>
              <a:gd name="connsiteX63" fmla="*/ 6533136 w 12192000"/>
              <a:gd name="connsiteY63" fmla="*/ 4353918 h 6858000"/>
              <a:gd name="connsiteX64" fmla="*/ 6463651 w 12192000"/>
              <a:gd name="connsiteY64" fmla="*/ 4434156 h 6858000"/>
              <a:gd name="connsiteX65" fmla="*/ 6420637 w 12192000"/>
              <a:gd name="connsiteY65" fmla="*/ 4483787 h 6858000"/>
              <a:gd name="connsiteX66" fmla="*/ 6271190 w 12192000"/>
              <a:gd name="connsiteY66" fmla="*/ 4464487 h 6858000"/>
              <a:gd name="connsiteX67" fmla="*/ 6470545 w 12192000"/>
              <a:gd name="connsiteY67" fmla="*/ 4590498 h 6858000"/>
              <a:gd name="connsiteX68" fmla="*/ 6308965 w 12192000"/>
              <a:gd name="connsiteY68" fmla="*/ 4574780 h 6858000"/>
              <a:gd name="connsiteX69" fmla="*/ 6256301 w 12192000"/>
              <a:gd name="connsiteY69" fmla="*/ 4583603 h 6858000"/>
              <a:gd name="connsiteX70" fmla="*/ 6286354 w 12192000"/>
              <a:gd name="connsiteY70" fmla="*/ 4624412 h 6858000"/>
              <a:gd name="connsiteX71" fmla="*/ 6404920 w 12192000"/>
              <a:gd name="connsiteY71" fmla="*/ 4693621 h 6858000"/>
              <a:gd name="connsiteX72" fmla="*/ 6649220 w 12192000"/>
              <a:gd name="connsiteY72" fmla="*/ 4881120 h 6858000"/>
              <a:gd name="connsiteX73" fmla="*/ 6412640 w 12192000"/>
              <a:gd name="connsiteY73" fmla="*/ 4795092 h 6858000"/>
              <a:gd name="connsiteX74" fmla="*/ 6661902 w 12192000"/>
              <a:gd name="connsiteY74" fmla="*/ 4987828 h 6858000"/>
              <a:gd name="connsiteX75" fmla="*/ 6717325 w 12192000"/>
              <a:gd name="connsiteY75" fmla="*/ 5051798 h 6858000"/>
              <a:gd name="connsiteX76" fmla="*/ 6829272 w 12192000"/>
              <a:gd name="connsiteY76" fmla="*/ 5210619 h 6858000"/>
              <a:gd name="connsiteX77" fmla="*/ 6823757 w 12192000"/>
              <a:gd name="connsiteY77" fmla="*/ 5228542 h 6858000"/>
              <a:gd name="connsiteX78" fmla="*/ 6694439 w 12192000"/>
              <a:gd name="connsiteY78" fmla="*/ 5202899 h 6858000"/>
              <a:gd name="connsiteX79" fmla="*/ 6862085 w 12192000"/>
              <a:gd name="connsiteY79" fmla="*/ 5336355 h 6858000"/>
              <a:gd name="connsiteX80" fmla="*/ 7035246 w 12192000"/>
              <a:gd name="connsiteY80" fmla="*/ 5438926 h 6858000"/>
              <a:gd name="connsiteX81" fmla="*/ 6912268 w 12192000"/>
              <a:gd name="connsiteY81" fmla="*/ 5423210 h 6858000"/>
              <a:gd name="connsiteX82" fmla="*/ 6743244 w 12192000"/>
              <a:gd name="connsiteY82" fmla="*/ 5364479 h 6858000"/>
              <a:gd name="connsiteX83" fmla="*/ 6684513 w 12192000"/>
              <a:gd name="connsiteY83" fmla="*/ 5386538 h 6858000"/>
              <a:gd name="connsiteX84" fmla="*/ 6844713 w 12192000"/>
              <a:gd name="connsiteY84" fmla="*/ 5483595 h 6858000"/>
              <a:gd name="connsiteX85" fmla="*/ 6936533 w 12192000"/>
              <a:gd name="connsiteY85" fmla="*/ 5528541 h 6858000"/>
              <a:gd name="connsiteX86" fmla="*/ 6973204 w 12192000"/>
              <a:gd name="connsiteY86" fmla="*/ 5563007 h 6858000"/>
              <a:gd name="connsiteX87" fmla="*/ 7077983 w 12192000"/>
              <a:gd name="connsiteY87" fmla="*/ 5685983 h 6858000"/>
              <a:gd name="connsiteX88" fmla="*/ 7385702 w 12192000"/>
              <a:gd name="connsiteY88" fmla="*/ 5820265 h 6858000"/>
              <a:gd name="connsiteX89" fmla="*/ 7673565 w 12192000"/>
              <a:gd name="connsiteY89" fmla="*/ 5987085 h 6858000"/>
              <a:gd name="connsiteX90" fmla="*/ 7898289 w 12192000"/>
              <a:gd name="connsiteY90" fmla="*/ 6091035 h 6858000"/>
              <a:gd name="connsiteX91" fmla="*/ 8466299 w 12192000"/>
              <a:gd name="connsiteY91" fmla="*/ 6224765 h 6858000"/>
              <a:gd name="connsiteX92" fmla="*/ 10620599 w 12192000"/>
              <a:gd name="connsiteY92" fmla="*/ 5317605 h 6858000"/>
              <a:gd name="connsiteX93" fmla="*/ 10647894 w 12192000"/>
              <a:gd name="connsiteY93" fmla="*/ 5290581 h 6858000"/>
              <a:gd name="connsiteX94" fmla="*/ 10752398 w 12192000"/>
              <a:gd name="connsiteY94" fmla="*/ 5188838 h 6858000"/>
              <a:gd name="connsiteX95" fmla="*/ 10841186 w 12192000"/>
              <a:gd name="connsiteY95" fmla="*/ 5097293 h 6858000"/>
              <a:gd name="connsiteX96" fmla="*/ 10794861 w 12192000"/>
              <a:gd name="connsiteY96" fmla="*/ 5066412 h 6858000"/>
              <a:gd name="connsiteX97" fmla="*/ 10857454 w 12192000"/>
              <a:gd name="connsiteY97" fmla="*/ 4979004 h 6858000"/>
              <a:gd name="connsiteX98" fmla="*/ 11056532 w 12192000"/>
              <a:gd name="connsiteY98" fmla="*/ 4709613 h 6858000"/>
              <a:gd name="connsiteX99" fmla="*/ 11143939 w 12192000"/>
              <a:gd name="connsiteY99" fmla="*/ 4650332 h 6858000"/>
              <a:gd name="connsiteX100" fmla="*/ 11250372 w 12192000"/>
              <a:gd name="connsiteY100" fmla="*/ 4501160 h 6858000"/>
              <a:gd name="connsiteX101" fmla="*/ 11265538 w 12192000"/>
              <a:gd name="connsiteY101" fmla="*/ 4466694 h 6858000"/>
              <a:gd name="connsiteX102" fmla="*/ 11243755 w 12192000"/>
              <a:gd name="connsiteY102" fmla="*/ 4422850 h 6858000"/>
              <a:gd name="connsiteX103" fmla="*/ 11227486 w 12192000"/>
              <a:gd name="connsiteY103" fmla="*/ 4378734 h 6858000"/>
              <a:gd name="connsiteX104" fmla="*/ 11248718 w 12192000"/>
              <a:gd name="connsiteY104" fmla="*/ 4365774 h 6858000"/>
              <a:gd name="connsiteX105" fmla="*/ 11385204 w 12192000"/>
              <a:gd name="connsiteY105" fmla="*/ 4343440 h 6858000"/>
              <a:gd name="connsiteX106" fmla="*/ 11306070 w 12192000"/>
              <a:gd name="connsiteY106" fmla="*/ 4259618 h 6858000"/>
              <a:gd name="connsiteX107" fmla="*/ 11166550 w 12192000"/>
              <a:gd name="connsiteY107" fmla="*/ 4134711 h 6858000"/>
              <a:gd name="connsiteX108" fmla="*/ 11103130 w 12192000"/>
              <a:gd name="connsiteY108" fmla="*/ 4045924 h 6858000"/>
              <a:gd name="connsiteX109" fmla="*/ 11095686 w 12192000"/>
              <a:gd name="connsiteY109" fmla="*/ 3966514 h 6858000"/>
              <a:gd name="connsiteX110" fmla="*/ 10971054 w 12192000"/>
              <a:gd name="connsiteY110" fmla="*/ 3919640 h 6858000"/>
              <a:gd name="connsiteX111" fmla="*/ 11088241 w 12192000"/>
              <a:gd name="connsiteY111" fmla="*/ 3751718 h 6858000"/>
              <a:gd name="connsiteX112" fmla="*/ 11100098 w 12192000"/>
              <a:gd name="connsiteY112" fmla="*/ 3716977 h 6858000"/>
              <a:gd name="connsiteX113" fmla="*/ 11029786 w 12192000"/>
              <a:gd name="connsiteY113" fmla="*/ 3592621 h 6858000"/>
              <a:gd name="connsiteX114" fmla="*/ 11018206 w 12192000"/>
              <a:gd name="connsiteY114" fmla="*/ 3572767 h 6858000"/>
              <a:gd name="connsiteX115" fmla="*/ 10992287 w 12192000"/>
              <a:gd name="connsiteY115" fmla="*/ 3533061 h 6858000"/>
              <a:gd name="connsiteX116" fmla="*/ 10917838 w 12192000"/>
              <a:gd name="connsiteY116" fmla="*/ 3523410 h 6858000"/>
              <a:gd name="connsiteX117" fmla="*/ 10956441 w 12192000"/>
              <a:gd name="connsiteY117" fmla="*/ 3495287 h 6858000"/>
              <a:gd name="connsiteX118" fmla="*/ 11031442 w 12192000"/>
              <a:gd name="connsiteY118" fmla="*/ 3400159 h 6858000"/>
              <a:gd name="connsiteX119" fmla="*/ 10981533 w 12192000"/>
              <a:gd name="connsiteY119" fmla="*/ 3309166 h 6858000"/>
              <a:gd name="connsiteX120" fmla="*/ 10978225 w 12192000"/>
              <a:gd name="connsiteY120" fmla="*/ 3258982 h 6858000"/>
              <a:gd name="connsiteX121" fmla="*/ 11062322 w 12192000"/>
              <a:gd name="connsiteY121" fmla="*/ 3194737 h 6858000"/>
              <a:gd name="connsiteX122" fmla="*/ 11125742 w 12192000"/>
              <a:gd name="connsiteY122" fmla="*/ 3169370 h 6858000"/>
              <a:gd name="connsiteX123" fmla="*/ 11154968 w 12192000"/>
              <a:gd name="connsiteY123" fmla="*/ 3132974 h 6858000"/>
              <a:gd name="connsiteX124" fmla="*/ 11120502 w 12192000"/>
              <a:gd name="connsiteY124" fmla="*/ 3102642 h 6858000"/>
              <a:gd name="connsiteX125" fmla="*/ 10967470 w 12192000"/>
              <a:gd name="connsiteY125" fmla="*/ 3030401 h 6858000"/>
              <a:gd name="connsiteX126" fmla="*/ 11049914 w 12192000"/>
              <a:gd name="connsiteY126" fmla="*/ 2970015 h 6858000"/>
              <a:gd name="connsiteX127" fmla="*/ 10618944 w 12192000"/>
              <a:gd name="connsiteY127" fmla="*/ 2685183 h 6858000"/>
              <a:gd name="connsiteX128" fmla="*/ 10566830 w 12192000"/>
              <a:gd name="connsiteY128" fmla="*/ 2641617 h 6858000"/>
              <a:gd name="connsiteX129" fmla="*/ 10290271 w 12192000"/>
              <a:gd name="connsiteY129" fmla="*/ 2536011 h 6858000"/>
              <a:gd name="connsiteX130" fmla="*/ 10005715 w 12192000"/>
              <a:gd name="connsiteY130" fmla="*/ 2461288 h 6858000"/>
              <a:gd name="connsiteX131" fmla="*/ 10203414 w 12192000"/>
              <a:gd name="connsiteY131" fmla="*/ 2303568 h 6858000"/>
              <a:gd name="connsiteX132" fmla="*/ 9901487 w 12192000"/>
              <a:gd name="connsiteY132" fmla="*/ 2266895 h 6858000"/>
              <a:gd name="connsiteX133" fmla="*/ 9871984 w 12192000"/>
              <a:gd name="connsiteY133" fmla="*/ 2267999 h 6858000"/>
              <a:gd name="connsiteX134" fmla="*/ 9279158 w 12192000"/>
              <a:gd name="connsiteY134" fmla="*/ 2243734 h 6858000"/>
              <a:gd name="connsiteX135" fmla="*/ 8429350 w 12192000"/>
              <a:gd name="connsiteY135" fmla="*/ 2163219 h 6858000"/>
              <a:gd name="connsiteX136" fmla="*/ 7725955 w 12192000"/>
              <a:gd name="connsiteY136" fmla="*/ 2114967 h 6858000"/>
              <a:gd name="connsiteX137" fmla="*/ 6977065 w 12192000"/>
              <a:gd name="connsiteY137" fmla="*/ 2021218 h 6858000"/>
              <a:gd name="connsiteX138" fmla="*/ 6941221 w 12192000"/>
              <a:gd name="connsiteY138" fmla="*/ 2015186 h 6858000"/>
              <a:gd name="connsiteX139" fmla="*/ 0 w 12192000"/>
              <a:gd name="connsiteY139" fmla="*/ 0 h 6858000"/>
              <a:gd name="connsiteX140" fmla="*/ 12192000 w 12192000"/>
              <a:gd name="connsiteY140" fmla="*/ 0 h 6858000"/>
              <a:gd name="connsiteX141" fmla="*/ 12192000 w 12192000"/>
              <a:gd name="connsiteY141" fmla="*/ 6858000 h 6858000"/>
              <a:gd name="connsiteX142" fmla="*/ 0 w 12192000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12192000" h="6858000">
                <a:moveTo>
                  <a:pt x="6941221" y="2015186"/>
                </a:moveTo>
                <a:cubicBezTo>
                  <a:pt x="6929158" y="2014876"/>
                  <a:pt x="6917508" y="2018599"/>
                  <a:pt x="6907857" y="2033351"/>
                </a:cubicBezTo>
                <a:cubicBezTo>
                  <a:pt x="6959143" y="2072228"/>
                  <a:pt x="7024491" y="2057614"/>
                  <a:pt x="7093700" y="2101457"/>
                </a:cubicBezTo>
                <a:cubicBezTo>
                  <a:pt x="6981202" y="2087669"/>
                  <a:pt x="6892139" y="2076639"/>
                  <a:pt x="6803079" y="2065612"/>
                </a:cubicBezTo>
                <a:cubicBezTo>
                  <a:pt x="6801424" y="2073332"/>
                  <a:pt x="6799770" y="2081052"/>
                  <a:pt x="6798115" y="2088772"/>
                </a:cubicBezTo>
                <a:cubicBezTo>
                  <a:pt x="6911993" y="2105040"/>
                  <a:pt x="7017322" y="2146951"/>
                  <a:pt x="7128167" y="2176455"/>
                </a:cubicBezTo>
                <a:cubicBezTo>
                  <a:pt x="7117964" y="2194655"/>
                  <a:pt x="7107764" y="2191070"/>
                  <a:pt x="7098663" y="2189968"/>
                </a:cubicBezTo>
                <a:cubicBezTo>
                  <a:pt x="7039381" y="2182798"/>
                  <a:pt x="6980099" y="2175629"/>
                  <a:pt x="6923298" y="2156052"/>
                </a:cubicBezTo>
                <a:cubicBezTo>
                  <a:pt x="6910614" y="2151639"/>
                  <a:pt x="6895172" y="2151639"/>
                  <a:pt x="6888004" y="2164875"/>
                </a:cubicBezTo>
                <a:cubicBezTo>
                  <a:pt x="6877801" y="2183625"/>
                  <a:pt x="6892414" y="2195758"/>
                  <a:pt x="6905375" y="2205958"/>
                </a:cubicBezTo>
                <a:cubicBezTo>
                  <a:pt x="6927985" y="2223606"/>
                  <a:pt x="6955282" y="2218643"/>
                  <a:pt x="6981477" y="2221951"/>
                </a:cubicBezTo>
                <a:cubicBezTo>
                  <a:pt x="7051237" y="2230499"/>
                  <a:pt x="7084601" y="2257245"/>
                  <a:pt x="7100043" y="2318459"/>
                </a:cubicBezTo>
                <a:cubicBezTo>
                  <a:pt x="7038829" y="2293642"/>
                  <a:pt x="6979822" y="2324249"/>
                  <a:pt x="6920540" y="2306877"/>
                </a:cubicBezTo>
                <a:cubicBezTo>
                  <a:pt x="6905099" y="2302466"/>
                  <a:pt x="6880559" y="2309083"/>
                  <a:pt x="6888831" y="2330314"/>
                </a:cubicBezTo>
                <a:cubicBezTo>
                  <a:pt x="6896552" y="2350168"/>
                  <a:pt x="6922195" y="2364505"/>
                  <a:pt x="6876698" y="2360645"/>
                </a:cubicBezTo>
                <a:cubicBezTo>
                  <a:pt x="6844163" y="2357887"/>
                  <a:pt x="6780468" y="2380223"/>
                  <a:pt x="6807214" y="2385736"/>
                </a:cubicBezTo>
                <a:cubicBezTo>
                  <a:pt x="6840853" y="2392631"/>
                  <a:pt x="6873666" y="2402557"/>
                  <a:pt x="6916405" y="2413862"/>
                </a:cubicBezTo>
                <a:cubicBezTo>
                  <a:pt x="6869254" y="2432335"/>
                  <a:pt x="6835338" y="2428475"/>
                  <a:pt x="6799770" y="2413862"/>
                </a:cubicBezTo>
                <a:cubicBezTo>
                  <a:pt x="6756756" y="2396214"/>
                  <a:pt x="6700781" y="2374708"/>
                  <a:pt x="6665762" y="2394561"/>
                </a:cubicBezTo>
                <a:cubicBezTo>
                  <a:pt x="6613373" y="2424340"/>
                  <a:pt x="6569807" y="2405589"/>
                  <a:pt x="6522933" y="2400626"/>
                </a:cubicBezTo>
                <a:cubicBezTo>
                  <a:pt x="6427531" y="2390424"/>
                  <a:pt x="6332953" y="2373328"/>
                  <a:pt x="6237275" y="2365057"/>
                </a:cubicBezTo>
                <a:cubicBezTo>
                  <a:pt x="6198948" y="2361748"/>
                  <a:pt x="6157588" y="2346032"/>
                  <a:pt x="6101338" y="2367538"/>
                </a:cubicBezTo>
                <a:cubicBezTo>
                  <a:pt x="6356116" y="2477556"/>
                  <a:pt x="6629642" y="2470664"/>
                  <a:pt x="6857121" y="2606875"/>
                </a:cubicBezTo>
                <a:cubicBezTo>
                  <a:pt x="6847471" y="2619834"/>
                  <a:pt x="6798391" y="2656782"/>
                  <a:pt x="6818519" y="2659539"/>
                </a:cubicBezTo>
                <a:cubicBezTo>
                  <a:pt x="6875044" y="2667537"/>
                  <a:pt x="6925227" y="2694558"/>
                  <a:pt x="6976790" y="2716892"/>
                </a:cubicBezTo>
                <a:cubicBezTo>
                  <a:pt x="6999125" y="2726543"/>
                  <a:pt x="7026146" y="2739227"/>
                  <a:pt x="7015669" y="2773693"/>
                </a:cubicBezTo>
                <a:cubicBezTo>
                  <a:pt x="6996642" y="2783343"/>
                  <a:pt x="6982580" y="2769833"/>
                  <a:pt x="6966864" y="2768730"/>
                </a:cubicBezTo>
                <a:cubicBezTo>
                  <a:pt x="6950871" y="2767628"/>
                  <a:pt x="6915025" y="2774796"/>
                  <a:pt x="6924953" y="2779483"/>
                </a:cubicBezTo>
                <a:cubicBezTo>
                  <a:pt x="6970172" y="2800715"/>
                  <a:pt x="6888831" y="2851726"/>
                  <a:pt x="6942323" y="2851726"/>
                </a:cubicBezTo>
                <a:cubicBezTo>
                  <a:pt x="7031937" y="2852001"/>
                  <a:pt x="7079638" y="2942441"/>
                  <a:pt x="7165943" y="2944924"/>
                </a:cubicBezTo>
                <a:cubicBezTo>
                  <a:pt x="7179728" y="2945198"/>
                  <a:pt x="7186346" y="2961191"/>
                  <a:pt x="7186071" y="2975254"/>
                </a:cubicBezTo>
                <a:cubicBezTo>
                  <a:pt x="7186071" y="2992074"/>
                  <a:pt x="7173387" y="2995107"/>
                  <a:pt x="7159325" y="2996762"/>
                </a:cubicBezTo>
                <a:cubicBezTo>
                  <a:pt x="7137817" y="2999242"/>
                  <a:pt x="7115483" y="2975254"/>
                  <a:pt x="7087082" y="3007790"/>
                </a:cubicBezTo>
                <a:cubicBezTo>
                  <a:pt x="7138094" y="3026815"/>
                  <a:pt x="7189103" y="3045842"/>
                  <a:pt x="7188276" y="3111191"/>
                </a:cubicBezTo>
                <a:cubicBezTo>
                  <a:pt x="7188001" y="3128836"/>
                  <a:pt x="7209232" y="3135454"/>
                  <a:pt x="7225225" y="3139866"/>
                </a:cubicBezTo>
                <a:cubicBezTo>
                  <a:pt x="7251696" y="3147036"/>
                  <a:pt x="7274028" y="3159720"/>
                  <a:pt x="7288368" y="3184260"/>
                </a:cubicBezTo>
                <a:cubicBezTo>
                  <a:pt x="7288092" y="3188948"/>
                  <a:pt x="7287816" y="3193910"/>
                  <a:pt x="7289471" y="3197771"/>
                </a:cubicBezTo>
                <a:cubicBezTo>
                  <a:pt x="7284784" y="3257053"/>
                  <a:pt x="7246181" y="3255398"/>
                  <a:pt x="7203442" y="3245472"/>
                </a:cubicBezTo>
                <a:cubicBezTo>
                  <a:pt x="7152432" y="3233340"/>
                  <a:pt x="7101973" y="3211281"/>
                  <a:pt x="7048205" y="3232512"/>
                </a:cubicBezTo>
                <a:cubicBezTo>
                  <a:pt x="7124032" y="3260913"/>
                  <a:pt x="7206475" y="3263118"/>
                  <a:pt x="7277614" y="3303652"/>
                </a:cubicBezTo>
                <a:cubicBezTo>
                  <a:pt x="7017322" y="3311097"/>
                  <a:pt x="6787361" y="3183155"/>
                  <a:pt x="6535066" y="3134077"/>
                </a:cubicBezTo>
                <a:cubicBezTo>
                  <a:pt x="6543614" y="3166887"/>
                  <a:pt x="6564017" y="3173505"/>
                  <a:pt x="6582492" y="3178469"/>
                </a:cubicBezTo>
                <a:cubicBezTo>
                  <a:pt x="6675690" y="3203286"/>
                  <a:pt x="6757305" y="3252642"/>
                  <a:pt x="6842233" y="3295379"/>
                </a:cubicBezTo>
                <a:cubicBezTo>
                  <a:pt x="6877249" y="3313026"/>
                  <a:pt x="6902618" y="3330674"/>
                  <a:pt x="6915853" y="3368725"/>
                </a:cubicBezTo>
                <a:cubicBezTo>
                  <a:pt x="6927710" y="3403192"/>
                  <a:pt x="6950596" y="3419185"/>
                  <a:pt x="6993058" y="3409257"/>
                </a:cubicBezTo>
                <a:cubicBezTo>
                  <a:pt x="7027524" y="3400985"/>
                  <a:pt x="7065299" y="3405397"/>
                  <a:pt x="7101421" y="3408430"/>
                </a:cubicBezTo>
                <a:cubicBezTo>
                  <a:pt x="7143057" y="3411739"/>
                  <a:pt x="7189655" y="3450618"/>
                  <a:pt x="7178350" y="3470746"/>
                </a:cubicBezTo>
                <a:cubicBezTo>
                  <a:pt x="7159050" y="3504937"/>
                  <a:pt x="7126789" y="3487842"/>
                  <a:pt x="7098112" y="3483982"/>
                </a:cubicBezTo>
                <a:cubicBezTo>
                  <a:pt x="7065575" y="3479295"/>
                  <a:pt x="7005191" y="3469643"/>
                  <a:pt x="7004088" y="3473780"/>
                </a:cubicBezTo>
                <a:cubicBezTo>
                  <a:pt x="6982854" y="3559532"/>
                  <a:pt x="6833408" y="3484809"/>
                  <a:pt x="6801147" y="3477087"/>
                </a:cubicBezTo>
                <a:cubicBezTo>
                  <a:pt x="6760891" y="3467437"/>
                  <a:pt x="6723115" y="3485085"/>
                  <a:pt x="6684788" y="3489220"/>
                </a:cubicBezTo>
                <a:cubicBezTo>
                  <a:pt x="6650597" y="3493080"/>
                  <a:pt x="6457309" y="3504937"/>
                  <a:pt x="6417328" y="3468539"/>
                </a:cubicBezTo>
                <a:cubicBezTo>
                  <a:pt x="6411813" y="3496940"/>
                  <a:pt x="6423393" y="3508521"/>
                  <a:pt x="6433045" y="3521481"/>
                </a:cubicBezTo>
                <a:cubicBezTo>
                  <a:pt x="6446556" y="3539954"/>
                  <a:pt x="6448762" y="3552914"/>
                  <a:pt x="6423117" y="3567527"/>
                </a:cubicBezTo>
                <a:cubicBezTo>
                  <a:pt x="6350049" y="3609441"/>
                  <a:pt x="6351153" y="3610818"/>
                  <a:pt x="6419258" y="3667620"/>
                </a:cubicBezTo>
                <a:cubicBezTo>
                  <a:pt x="6422568" y="3670100"/>
                  <a:pt x="6421188" y="3678373"/>
                  <a:pt x="6421740" y="3683888"/>
                </a:cubicBezTo>
                <a:cubicBezTo>
                  <a:pt x="6403817" y="3692711"/>
                  <a:pt x="6382861" y="3670652"/>
                  <a:pt x="6361906" y="3694366"/>
                </a:cubicBezTo>
                <a:cubicBezTo>
                  <a:pt x="6453173" y="3798591"/>
                  <a:pt x="6592418" y="3824234"/>
                  <a:pt x="6718429" y="3902544"/>
                </a:cubicBezTo>
                <a:cubicBezTo>
                  <a:pt x="6616407" y="3928462"/>
                  <a:pt x="6555194" y="3838022"/>
                  <a:pt x="6480195" y="3849603"/>
                </a:cubicBezTo>
                <a:cubicBezTo>
                  <a:pt x="6442696" y="3878004"/>
                  <a:pt x="6554091" y="3923499"/>
                  <a:pt x="6447934" y="3937011"/>
                </a:cubicBezTo>
                <a:cubicBezTo>
                  <a:pt x="6493983" y="3961826"/>
                  <a:pt x="6528173" y="3986089"/>
                  <a:pt x="6559882" y="4014767"/>
                </a:cubicBezTo>
                <a:cubicBezTo>
                  <a:pt x="6616407" y="4066053"/>
                  <a:pt x="6627437" y="4099693"/>
                  <a:pt x="6601241" y="4168626"/>
                </a:cubicBezTo>
                <a:cubicBezTo>
                  <a:pt x="6584145" y="4213846"/>
                  <a:pt x="6559054" y="4255483"/>
                  <a:pt x="6581113" y="4309250"/>
                </a:cubicBezTo>
                <a:cubicBezTo>
                  <a:pt x="6596553" y="4346198"/>
                  <a:pt x="6590487" y="4370461"/>
                  <a:pt x="6533136" y="4353918"/>
                </a:cubicBezTo>
                <a:cubicBezTo>
                  <a:pt x="6471372" y="4336270"/>
                  <a:pt x="6448211" y="4369358"/>
                  <a:pt x="6463651" y="4434156"/>
                </a:cubicBezTo>
                <a:cubicBezTo>
                  <a:pt x="6473577" y="4475792"/>
                  <a:pt x="6463099" y="4488475"/>
                  <a:pt x="6420637" y="4483787"/>
                </a:cubicBezTo>
                <a:cubicBezTo>
                  <a:pt x="6373762" y="4478549"/>
                  <a:pt x="6329093" y="4451251"/>
                  <a:pt x="6271190" y="4464487"/>
                </a:cubicBezTo>
                <a:cubicBezTo>
                  <a:pt x="6317512" y="4540039"/>
                  <a:pt x="6416501" y="4518531"/>
                  <a:pt x="6470545" y="4590498"/>
                </a:cubicBezTo>
                <a:cubicBezTo>
                  <a:pt x="6406023" y="4590772"/>
                  <a:pt x="6356666" y="4590498"/>
                  <a:pt x="6308965" y="4574780"/>
                </a:cubicBezTo>
                <a:cubicBezTo>
                  <a:pt x="6289111" y="4568437"/>
                  <a:pt x="6267328" y="4561822"/>
                  <a:pt x="6256301" y="4583603"/>
                </a:cubicBezTo>
                <a:cubicBezTo>
                  <a:pt x="6243340" y="4609798"/>
                  <a:pt x="6270086" y="4619724"/>
                  <a:pt x="6286354" y="4624412"/>
                </a:cubicBezTo>
                <a:cubicBezTo>
                  <a:pt x="6332128" y="4637647"/>
                  <a:pt x="6367144" y="4669081"/>
                  <a:pt x="6404920" y="4693621"/>
                </a:cubicBezTo>
                <a:cubicBezTo>
                  <a:pt x="6487915" y="4747390"/>
                  <a:pt x="6578908" y="4792334"/>
                  <a:pt x="6649220" y="4881120"/>
                </a:cubicBezTo>
                <a:cubicBezTo>
                  <a:pt x="6560709" y="4858509"/>
                  <a:pt x="6494809" y="4805845"/>
                  <a:pt x="6412640" y="4795092"/>
                </a:cubicBezTo>
                <a:cubicBezTo>
                  <a:pt x="6483779" y="4875881"/>
                  <a:pt x="6575322" y="4929098"/>
                  <a:pt x="6661902" y="4987828"/>
                </a:cubicBezTo>
                <a:cubicBezTo>
                  <a:pt x="6686719" y="5004373"/>
                  <a:pt x="6711811" y="5015678"/>
                  <a:pt x="6717325" y="5051798"/>
                </a:cubicBezTo>
                <a:cubicBezTo>
                  <a:pt x="6728079" y="5121834"/>
                  <a:pt x="6760340" y="5179738"/>
                  <a:pt x="6829272" y="5210619"/>
                </a:cubicBezTo>
                <a:cubicBezTo>
                  <a:pt x="6829824" y="5210897"/>
                  <a:pt x="6825965" y="5221375"/>
                  <a:pt x="6823757" y="5228542"/>
                </a:cubicBezTo>
                <a:cubicBezTo>
                  <a:pt x="6781571" y="5230749"/>
                  <a:pt x="6748207" y="5189388"/>
                  <a:pt x="6694439" y="5202899"/>
                </a:cubicBezTo>
                <a:cubicBezTo>
                  <a:pt x="6746002" y="5259148"/>
                  <a:pt x="6789016" y="5309609"/>
                  <a:pt x="6862085" y="5336355"/>
                </a:cubicBezTo>
                <a:cubicBezTo>
                  <a:pt x="6920540" y="5357586"/>
                  <a:pt x="6992783" y="5369994"/>
                  <a:pt x="7035246" y="5438926"/>
                </a:cubicBezTo>
                <a:cubicBezTo>
                  <a:pt x="6985889" y="5452439"/>
                  <a:pt x="6949216" y="5435343"/>
                  <a:pt x="6912268" y="5423210"/>
                </a:cubicBezTo>
                <a:cubicBezTo>
                  <a:pt x="6855743" y="5404461"/>
                  <a:pt x="6799770" y="5383230"/>
                  <a:pt x="6743244" y="5364479"/>
                </a:cubicBezTo>
                <a:cubicBezTo>
                  <a:pt x="6721737" y="5357310"/>
                  <a:pt x="6698299" y="5352346"/>
                  <a:pt x="6684513" y="5386538"/>
                </a:cubicBezTo>
                <a:cubicBezTo>
                  <a:pt x="6756480" y="5393708"/>
                  <a:pt x="6799494" y="5440031"/>
                  <a:pt x="6844713" y="5483595"/>
                </a:cubicBezTo>
                <a:cubicBezTo>
                  <a:pt x="6870082" y="5508135"/>
                  <a:pt x="6890762" y="5540948"/>
                  <a:pt x="6936533" y="5528541"/>
                </a:cubicBezTo>
                <a:cubicBezTo>
                  <a:pt x="6960522" y="5521923"/>
                  <a:pt x="6975687" y="5540396"/>
                  <a:pt x="6973204" y="5563007"/>
                </a:cubicBezTo>
                <a:cubicBezTo>
                  <a:pt x="6964106" y="5642695"/>
                  <a:pt x="7020080" y="5670543"/>
                  <a:pt x="7077983" y="5685983"/>
                </a:cubicBezTo>
                <a:cubicBezTo>
                  <a:pt x="7187726" y="5714935"/>
                  <a:pt x="7278993" y="5783041"/>
                  <a:pt x="7385702" y="5820265"/>
                </a:cubicBezTo>
                <a:cubicBezTo>
                  <a:pt x="7489378" y="5856387"/>
                  <a:pt x="7569615" y="5942139"/>
                  <a:pt x="7673565" y="5987085"/>
                </a:cubicBezTo>
                <a:cubicBezTo>
                  <a:pt x="7748843" y="6019621"/>
                  <a:pt x="7820807" y="6061533"/>
                  <a:pt x="7898289" y="6091035"/>
                </a:cubicBezTo>
                <a:cubicBezTo>
                  <a:pt x="8081651" y="6160795"/>
                  <a:pt x="8268598" y="6216770"/>
                  <a:pt x="8466299" y="6224765"/>
                </a:cubicBezTo>
                <a:cubicBezTo>
                  <a:pt x="8629532" y="6231107"/>
                  <a:pt x="10045419" y="6225043"/>
                  <a:pt x="10620599" y="5317605"/>
                </a:cubicBezTo>
                <a:cubicBezTo>
                  <a:pt x="10631626" y="5313192"/>
                  <a:pt x="10644035" y="5301612"/>
                  <a:pt x="10647894" y="5290581"/>
                </a:cubicBezTo>
                <a:cubicBezTo>
                  <a:pt x="10666370" y="5239020"/>
                  <a:pt x="10711590" y="5216686"/>
                  <a:pt x="10752398" y="5188838"/>
                </a:cubicBezTo>
                <a:cubicBezTo>
                  <a:pt x="10788244" y="5164297"/>
                  <a:pt x="10826296" y="5138654"/>
                  <a:pt x="10841186" y="5097293"/>
                </a:cubicBezTo>
                <a:cubicBezTo>
                  <a:pt x="10860762" y="5042147"/>
                  <a:pt x="10805064" y="5087367"/>
                  <a:pt x="10794861" y="5066412"/>
                </a:cubicBezTo>
                <a:cubicBezTo>
                  <a:pt x="10816092" y="5037737"/>
                  <a:pt x="10848906" y="5011540"/>
                  <a:pt x="10857454" y="4979004"/>
                </a:cubicBezTo>
                <a:cubicBezTo>
                  <a:pt x="10888610" y="4861543"/>
                  <a:pt x="10955890" y="4776065"/>
                  <a:pt x="11056532" y="4709613"/>
                </a:cubicBezTo>
                <a:cubicBezTo>
                  <a:pt x="11085484" y="4690588"/>
                  <a:pt x="11104509" y="4655845"/>
                  <a:pt x="11143939" y="4650332"/>
                </a:cubicBezTo>
                <a:cubicBezTo>
                  <a:pt x="11231622" y="4638199"/>
                  <a:pt x="11204048" y="4543346"/>
                  <a:pt x="11250372" y="4501160"/>
                </a:cubicBezTo>
                <a:cubicBezTo>
                  <a:pt x="11259196" y="4493162"/>
                  <a:pt x="11267190" y="4477447"/>
                  <a:pt x="11265538" y="4466694"/>
                </a:cubicBezTo>
                <a:cubicBezTo>
                  <a:pt x="11263056" y="4451251"/>
                  <a:pt x="11252578" y="4436638"/>
                  <a:pt x="11243755" y="4422850"/>
                </a:cubicBezTo>
                <a:cubicBezTo>
                  <a:pt x="11234654" y="4409065"/>
                  <a:pt x="11220870" y="4396932"/>
                  <a:pt x="11227486" y="4378734"/>
                </a:cubicBezTo>
                <a:cubicBezTo>
                  <a:pt x="11230242" y="4371289"/>
                  <a:pt x="11228314" y="4345371"/>
                  <a:pt x="11248718" y="4365774"/>
                </a:cubicBezTo>
                <a:cubicBezTo>
                  <a:pt x="11304692" y="4421748"/>
                  <a:pt x="11337228" y="4368809"/>
                  <a:pt x="11385204" y="4343440"/>
                </a:cubicBezTo>
                <a:cubicBezTo>
                  <a:pt x="11346603" y="4317245"/>
                  <a:pt x="11311861" y="4298772"/>
                  <a:pt x="11306070" y="4259618"/>
                </a:cubicBezTo>
                <a:cubicBezTo>
                  <a:pt x="11294214" y="4178828"/>
                  <a:pt x="11243480" y="4141880"/>
                  <a:pt x="11166550" y="4134711"/>
                </a:cubicBezTo>
                <a:cubicBezTo>
                  <a:pt x="11194949" y="4056679"/>
                  <a:pt x="11194949" y="4056679"/>
                  <a:pt x="11103130" y="4045924"/>
                </a:cubicBezTo>
                <a:cubicBezTo>
                  <a:pt x="11138425" y="3996293"/>
                  <a:pt x="11138425" y="3983609"/>
                  <a:pt x="11095686" y="3966514"/>
                </a:cubicBezTo>
                <a:cubicBezTo>
                  <a:pt x="11054602" y="3950245"/>
                  <a:pt x="11009106" y="3944730"/>
                  <a:pt x="10971054" y="3919640"/>
                </a:cubicBezTo>
                <a:cubicBezTo>
                  <a:pt x="11006073" y="3856221"/>
                  <a:pt x="11015998" y="3782600"/>
                  <a:pt x="11088241" y="3751718"/>
                </a:cubicBezTo>
                <a:cubicBezTo>
                  <a:pt x="11099546" y="3747030"/>
                  <a:pt x="11107266" y="3728004"/>
                  <a:pt x="11100098" y="3716977"/>
                </a:cubicBezTo>
                <a:cubicBezTo>
                  <a:pt x="11073904" y="3676995"/>
                  <a:pt x="11111404" y="3601168"/>
                  <a:pt x="11029786" y="3592621"/>
                </a:cubicBezTo>
                <a:cubicBezTo>
                  <a:pt x="11019583" y="3591793"/>
                  <a:pt x="11010208" y="3583520"/>
                  <a:pt x="11018206" y="3572767"/>
                </a:cubicBezTo>
                <a:cubicBezTo>
                  <a:pt x="11045779" y="3535268"/>
                  <a:pt x="11012415" y="3537749"/>
                  <a:pt x="10992287" y="3533061"/>
                </a:cubicBezTo>
                <a:cubicBezTo>
                  <a:pt x="10968022" y="3527271"/>
                  <a:pt x="10940448" y="3543816"/>
                  <a:pt x="10917838" y="3523410"/>
                </a:cubicBezTo>
                <a:cubicBezTo>
                  <a:pt x="10923078" y="3501903"/>
                  <a:pt x="10942654" y="3502179"/>
                  <a:pt x="10956441" y="3495287"/>
                </a:cubicBezTo>
                <a:cubicBezTo>
                  <a:pt x="10996698" y="3475433"/>
                  <a:pt x="11029511" y="3451721"/>
                  <a:pt x="11031442" y="3400159"/>
                </a:cubicBezTo>
                <a:cubicBezTo>
                  <a:pt x="11032818" y="3358523"/>
                  <a:pt x="11037230" y="3321850"/>
                  <a:pt x="10981533" y="3309166"/>
                </a:cubicBezTo>
                <a:cubicBezTo>
                  <a:pt x="10958372" y="3303927"/>
                  <a:pt x="10964990" y="3273873"/>
                  <a:pt x="10978225" y="3258982"/>
                </a:cubicBezTo>
                <a:cubicBezTo>
                  <a:pt x="11001938" y="3232512"/>
                  <a:pt x="11021514" y="3197219"/>
                  <a:pt x="11062322" y="3194737"/>
                </a:cubicBezTo>
                <a:cubicBezTo>
                  <a:pt x="11087138" y="3193084"/>
                  <a:pt x="11106164" y="3182053"/>
                  <a:pt x="11125742" y="3169370"/>
                </a:cubicBezTo>
                <a:cubicBezTo>
                  <a:pt x="11139802" y="3160269"/>
                  <a:pt x="11156622" y="3152550"/>
                  <a:pt x="11154968" y="3132974"/>
                </a:cubicBezTo>
                <a:cubicBezTo>
                  <a:pt x="11153315" y="3114223"/>
                  <a:pt x="11137046" y="3106503"/>
                  <a:pt x="11120502" y="3102642"/>
                </a:cubicBezTo>
                <a:cubicBezTo>
                  <a:pt x="11065355" y="3090235"/>
                  <a:pt x="11013518" y="3072037"/>
                  <a:pt x="10967470" y="3030401"/>
                </a:cubicBezTo>
                <a:cubicBezTo>
                  <a:pt x="10998076" y="3008342"/>
                  <a:pt x="11027304" y="2992350"/>
                  <a:pt x="11049914" y="2970015"/>
                </a:cubicBezTo>
                <a:cubicBezTo>
                  <a:pt x="11104509" y="2915972"/>
                  <a:pt x="10642106" y="2745845"/>
                  <a:pt x="10618944" y="2685183"/>
                </a:cubicBezTo>
                <a:cubicBezTo>
                  <a:pt x="10611775" y="2666432"/>
                  <a:pt x="10587235" y="2647132"/>
                  <a:pt x="10566830" y="2641617"/>
                </a:cubicBezTo>
                <a:cubicBezTo>
                  <a:pt x="10471151" y="2615699"/>
                  <a:pt x="10388156" y="2557518"/>
                  <a:pt x="10290271" y="2536011"/>
                </a:cubicBezTo>
                <a:cubicBezTo>
                  <a:pt x="10197900" y="2515607"/>
                  <a:pt x="10106908" y="2488309"/>
                  <a:pt x="10005715" y="2461288"/>
                </a:cubicBezTo>
                <a:cubicBezTo>
                  <a:pt x="10067754" y="2393457"/>
                  <a:pt x="10177772" y="2401454"/>
                  <a:pt x="10203414" y="2303568"/>
                </a:cubicBezTo>
                <a:cubicBezTo>
                  <a:pt x="10103324" y="2278201"/>
                  <a:pt x="9997996" y="2307154"/>
                  <a:pt x="9901487" y="2266895"/>
                </a:cubicBezTo>
                <a:cubicBezTo>
                  <a:pt x="9893216" y="2263312"/>
                  <a:pt x="9881910" y="2266895"/>
                  <a:pt x="9871984" y="2267999"/>
                </a:cubicBezTo>
                <a:cubicBezTo>
                  <a:pt x="9673181" y="2289506"/>
                  <a:pt x="9475204" y="2270758"/>
                  <a:pt x="9279158" y="2243734"/>
                </a:cubicBezTo>
                <a:cubicBezTo>
                  <a:pt x="8996808" y="2205133"/>
                  <a:pt x="8713354" y="2180592"/>
                  <a:pt x="8429350" y="2163219"/>
                </a:cubicBezTo>
                <a:cubicBezTo>
                  <a:pt x="8194701" y="2148882"/>
                  <a:pt x="7959502" y="2142541"/>
                  <a:pt x="7725955" y="2114967"/>
                </a:cubicBezTo>
                <a:cubicBezTo>
                  <a:pt x="7476142" y="2085464"/>
                  <a:pt x="7226605" y="2052100"/>
                  <a:pt x="6977065" y="2021218"/>
                </a:cubicBezTo>
                <a:cubicBezTo>
                  <a:pt x="6965761" y="2019839"/>
                  <a:pt x="6953283" y="2015496"/>
                  <a:pt x="6941221" y="2015186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BA858-DD97-492C-83E2-171E1B366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Features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A379E6-5A3D-430E-B262-B3B6E191F2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3725796"/>
              </p:ext>
            </p:extLst>
          </p:nvPr>
        </p:nvGraphicFramePr>
        <p:xfrm>
          <a:off x="835152" y="1436915"/>
          <a:ext cx="5260847" cy="4751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C73F68E-25AF-43E0-A569-D9FF08D2628C}"/>
              </a:ext>
            </a:extLst>
          </p:cNvPr>
          <p:cNvSpPr txBox="1"/>
          <p:nvPr/>
        </p:nvSpPr>
        <p:spPr>
          <a:xfrm>
            <a:off x="6841671" y="2237014"/>
            <a:ext cx="3886200" cy="3396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picture containing holding, person, standing, refrigerator&#10;&#10;Description automatically generated">
            <a:extLst>
              <a:ext uri="{FF2B5EF4-FFF2-40B4-BE49-F238E27FC236}">
                <a16:creationId xmlns:a16="http://schemas.microsoft.com/office/drawing/2014/main" id="{F9A1953B-7AB5-4BB7-905F-7A20AED99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37" y="1990047"/>
            <a:ext cx="2553734" cy="371452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678F7A-1F67-4B5E-96D1-79726E6C6B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153" y="1990047"/>
            <a:ext cx="2167618" cy="354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02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21B3-2B04-4628-915E-57A96B3F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2468"/>
            <a:ext cx="10515600" cy="1325563"/>
          </a:xfrm>
        </p:spPr>
        <p:txBody>
          <a:bodyPr/>
          <a:lstStyle/>
          <a:p>
            <a:r>
              <a:rPr lang="en-US" dirty="0"/>
              <a:t>Tools and Techniques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2CA0EE-B8F1-4A7F-8454-7F2BEB63E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87" y="2362822"/>
            <a:ext cx="2857499" cy="1514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30BA5-C62F-4757-A3E8-5F0A36331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26" y="2391297"/>
            <a:ext cx="3028950" cy="151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AC9B0B-BA2F-4F2E-82A3-D0409D3A8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04" y="2391296"/>
            <a:ext cx="2667000" cy="1514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1A46A0-A190-40A4-8413-E69FAAFCF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92" y="4336331"/>
            <a:ext cx="3028950" cy="18321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6C553C-DC98-4BD2-83D5-E5C17A56E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03" y="4336331"/>
            <a:ext cx="2689773" cy="18321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06797C-FE20-4125-83EE-23755AD951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66" y="4138368"/>
            <a:ext cx="2667000" cy="2030114"/>
          </a:xfrm>
          <a:prstGeom prst="rect">
            <a:avLst/>
          </a:prstGeom>
        </p:spPr>
      </p:pic>
      <p:pic>
        <p:nvPicPr>
          <p:cNvPr id="4" name="Picture 3" descr="A picture containing animal&#10;&#10;Description automatically generated">
            <a:extLst>
              <a:ext uri="{FF2B5EF4-FFF2-40B4-BE49-F238E27FC236}">
                <a16:creationId xmlns:a16="http://schemas.microsoft.com/office/drawing/2014/main" id="{7D7EE5BB-BA7C-4661-9DCC-92489E229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301" y="2572270"/>
            <a:ext cx="8953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78FD1E94-B12F-434F-8027-5DBEAC55A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1BC8109F-B452-45EE-8BB3-65433C03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892679-A2F9-450B-906A-D04A646B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Related work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8319682-9F73-429D-BAB9-5FDDFD1EF4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321338"/>
              </p:ext>
            </p:extLst>
          </p:nvPr>
        </p:nvGraphicFramePr>
        <p:xfrm>
          <a:off x="838200" y="2011363"/>
          <a:ext cx="10515600" cy="4160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3107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F269BDC9-F5DC-4A16-9583-2F8CE418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6A11B9-FE2E-44FF-BAAA-98BBB9D5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6" y="5284631"/>
            <a:ext cx="9144000" cy="11526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300" dirty="0"/>
              <a:t>ASLLVD dataset</a:t>
            </a:r>
            <a:br>
              <a:rPr lang="en-US" sz="2300" dirty="0"/>
            </a:br>
            <a:r>
              <a:rPr lang="en-US" sz="2300" dirty="0"/>
              <a:t>The dataset focuses on 27 key points for sign language recognition and production.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39DF0270-D98A-4BA5-AFA4-E86651ACB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>
          <a:xfrm>
            <a:off x="2599855" y="578153"/>
            <a:ext cx="7376902" cy="425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1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C98D9D6-8379-4DEB-A70D-670FC855ED40}"/>
              </a:ext>
            </a:extLst>
          </p:cNvPr>
          <p:cNvSpPr txBox="1"/>
          <p:nvPr/>
        </p:nvSpPr>
        <p:spPr>
          <a:xfrm>
            <a:off x="2035668" y="162566"/>
            <a:ext cx="3867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Sign-to-text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6D00E0-0370-44ED-9A19-1F06CF3E70A3}"/>
              </a:ext>
            </a:extLst>
          </p:cNvPr>
          <p:cNvSpPr txBox="1"/>
          <p:nvPr/>
        </p:nvSpPr>
        <p:spPr>
          <a:xfrm>
            <a:off x="8409482" y="162566"/>
            <a:ext cx="230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Text-to-sign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2A890E-ABA4-4C95-B3BB-CCA9DB9D2F39}"/>
              </a:ext>
            </a:extLst>
          </p:cNvPr>
          <p:cNvSpPr/>
          <p:nvPr/>
        </p:nvSpPr>
        <p:spPr>
          <a:xfrm>
            <a:off x="469692" y="531898"/>
            <a:ext cx="5276538" cy="63261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589D5DB-CE15-40E4-9F54-66F048796EF1}"/>
              </a:ext>
            </a:extLst>
          </p:cNvPr>
          <p:cNvSpPr/>
          <p:nvPr/>
        </p:nvSpPr>
        <p:spPr>
          <a:xfrm>
            <a:off x="6445770" y="531898"/>
            <a:ext cx="5276538" cy="63261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E07B6F2-18EF-443A-86B2-6A0D64AA0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67" y="901230"/>
            <a:ext cx="4972744" cy="4982270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22D8415-871A-41C4-95F3-1729E5278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4" y="613181"/>
            <a:ext cx="4353533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30808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705</Words>
  <Application>Microsoft Office PowerPoint</Application>
  <PresentationFormat>Widescreen</PresentationFormat>
  <Paragraphs>128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</vt:lpstr>
      <vt:lpstr>Calibri</vt:lpstr>
      <vt:lpstr>Century Gothic</vt:lpstr>
      <vt:lpstr>Elephant</vt:lpstr>
      <vt:lpstr>BrushVTI</vt:lpstr>
      <vt:lpstr>Charades</vt:lpstr>
      <vt:lpstr>Introduction</vt:lpstr>
      <vt:lpstr>How do deaf communicate?</vt:lpstr>
      <vt:lpstr>Problem</vt:lpstr>
      <vt:lpstr>Features</vt:lpstr>
      <vt:lpstr>Tools and Techniques</vt:lpstr>
      <vt:lpstr>Related work</vt:lpstr>
      <vt:lpstr>ASLLVD dataset The dataset focuses on 27 key points for sign language recognition and production.</vt:lpstr>
      <vt:lpstr>PowerPoint Presentation</vt:lpstr>
      <vt:lpstr>Text-to-Sign Module</vt:lpstr>
      <vt:lpstr>PowerPoint Presentation</vt:lpstr>
      <vt:lpstr>PowerPoint Presentation</vt:lpstr>
      <vt:lpstr>PowerPoint Presentation</vt:lpstr>
      <vt:lpstr>English  Gloss</vt:lpstr>
      <vt:lpstr>PowerPoint Presentation</vt:lpstr>
      <vt:lpstr>Sign-to-Text module</vt:lpstr>
      <vt:lpstr>PowerPoint Presentation</vt:lpstr>
      <vt:lpstr>SWOT analysis</vt:lpstr>
      <vt:lpstr>Challenges</vt:lpstr>
      <vt:lpstr>Challenges</vt:lpstr>
      <vt:lpstr>Challenges</vt:lpstr>
      <vt:lpstr>Challenges</vt:lpstr>
      <vt:lpstr>PowerPoint Presentation</vt:lpstr>
      <vt:lpstr>GitHub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Charades</dc:title>
  <dc:creator>ramsha rasheed</dc:creator>
  <cp:lastModifiedBy>ramsha rasheed</cp:lastModifiedBy>
  <cp:revision>8</cp:revision>
  <dcterms:created xsi:type="dcterms:W3CDTF">2020-08-03T12:45:25Z</dcterms:created>
  <dcterms:modified xsi:type="dcterms:W3CDTF">2020-08-05T07:17:45Z</dcterms:modified>
</cp:coreProperties>
</file>